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87"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8" r:id="rId32"/>
    <p:sldId id="285" r:id="rId33"/>
    <p:sldId id="28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3" autoAdjust="0"/>
    <p:restoredTop sz="94660"/>
  </p:normalViewPr>
  <p:slideViewPr>
    <p:cSldViewPr snapToGrid="0">
      <p:cViewPr varScale="1">
        <p:scale>
          <a:sx n="60" d="100"/>
          <a:sy n="60" d="100"/>
        </p:scale>
        <p:origin x="2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2/17/2015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en.wikipedia.org/wiki/A_Nation_at_Risk"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education.stateuniversity.com/pages/1808/Business-Involvement-in-Education.html#ixzz3DXPvfP5b"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United_States_Department_of_Education" TargetMode="External"/><Relationship Id="rId2" Type="http://schemas.openxmlformats.org/officeDocument/2006/relationships/hyperlink" Target="http://en.wikipedia.org/wiki/Bill_Clinto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cfr.org/united-states/us-education-reform-national-security/p27618"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scribd.com/fullscreen/48103823?access_key=key-2e50eyyjxst2rujxfmzv&amp;allow_share=true&amp;escape=false&amp;view_mode=scrol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Council_of_Chief_State_School_Officers" TargetMode="External"/><Relationship Id="rId2" Type="http://schemas.openxmlformats.org/officeDocument/2006/relationships/hyperlink" Target="http://en.wikipedia.org/wiki/Copyright"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articles.mercola.com/sites/articles/archive/2012/07/31/bill-gates-corporate-profit-vs-humanity.aspx"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Human" TargetMode="External"/><Relationship Id="rId2" Type="http://schemas.openxmlformats.org/officeDocument/2006/relationships/hyperlink" Target="http://en.wikipedia.org/wiki/Social_philosophy"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fosi.org/about-fosi.html" TargetMode="External"/><Relationship Id="rId2" Type="http://schemas.openxmlformats.org/officeDocument/2006/relationships/hyperlink" Target="http://www.fosi.org/fosi-staff/45-stephen-balkam.html" TargetMode="External"/><Relationship Id="rId1" Type="http://schemas.openxmlformats.org/officeDocument/2006/relationships/slideLayout" Target="../slideLayouts/slideLayout7.xml"/><Relationship Id="rId4" Type="http://schemas.openxmlformats.org/officeDocument/2006/relationships/hyperlink" Target="http://www.marketplace.org/topics/education/learningcurve/day-life-data-mined-kid#.VBrjmcTZ-kA.facebook"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8382"/>
            <a:ext cx="11004884" cy="1700463"/>
          </a:xfrm>
        </p:spPr>
        <p:txBody>
          <a:bodyPr>
            <a:normAutofit/>
          </a:bodyPr>
          <a:lstStyle/>
          <a:p>
            <a:r>
              <a:rPr lang="en-US" sz="2800" b="1" dirty="0">
                <a:latin typeface="Segoe UI Semibold" panose="020B0702040204020203" pitchFamily="34" charset="0"/>
                <a:ea typeface="Adobe Fan Heiti Std B" panose="020B0700000000000000" pitchFamily="34" charset="-128"/>
                <a:cs typeface="Segoe UI Semibold" panose="020B0702040204020203" pitchFamily="34" charset="0"/>
              </a:rPr>
              <a:t>What is Common Core, How Did It Get Here, and How It Affects Student </a:t>
            </a:r>
            <a:r>
              <a:rPr lang="en-US" sz="2800" b="1" dirty="0" smtClean="0">
                <a:latin typeface="Segoe UI Semibold" panose="020B0702040204020203" pitchFamily="34" charset="0"/>
                <a:ea typeface="Adobe Fan Heiti Std B" panose="020B0700000000000000" pitchFamily="34" charset="-128"/>
                <a:cs typeface="Segoe UI Semibold" panose="020B0702040204020203" pitchFamily="34" charset="0"/>
              </a:rPr>
              <a:t>Assessment</a:t>
            </a:r>
            <a:br>
              <a:rPr lang="en-US" sz="2800" b="1" dirty="0" smtClean="0">
                <a:latin typeface="Segoe UI Semibold" panose="020B0702040204020203" pitchFamily="34" charset="0"/>
                <a:ea typeface="Adobe Fan Heiti Std B" panose="020B0700000000000000" pitchFamily="34" charset="-128"/>
                <a:cs typeface="Segoe UI Semibold" panose="020B0702040204020203" pitchFamily="34" charset="0"/>
              </a:rPr>
            </a:br>
            <a:r>
              <a:rPr lang="en-US" sz="1400" b="1" dirty="0" smtClean="0">
                <a:latin typeface="Segoe UI Semibold" panose="020B0702040204020203" pitchFamily="34" charset="0"/>
                <a:ea typeface="Adobe Fan Heiti Std B" panose="020B0700000000000000" pitchFamily="34" charset="-128"/>
                <a:cs typeface="Segoe UI Semibold" panose="020B0702040204020203" pitchFamily="34" charset="0"/>
              </a:rPr>
              <a:t>By Morna </a:t>
            </a:r>
            <a:r>
              <a:rPr lang="en-US" sz="1400" b="1" dirty="0" err="1" smtClean="0">
                <a:latin typeface="Segoe UI Semibold" panose="020B0702040204020203" pitchFamily="34" charset="0"/>
                <a:ea typeface="Adobe Fan Heiti Std B" panose="020B0700000000000000" pitchFamily="34" charset="-128"/>
                <a:cs typeface="Segoe UI Semibold" panose="020B0702040204020203" pitchFamily="34" charset="0"/>
              </a:rPr>
              <a:t>mcdermott</a:t>
            </a:r>
            <a:r>
              <a:rPr lang="en-US" sz="1400" b="1" dirty="0" smtClean="0">
                <a:latin typeface="Segoe UI Semibold" panose="020B0702040204020203" pitchFamily="34" charset="0"/>
                <a:ea typeface="Adobe Fan Heiti Std B" panose="020B0700000000000000" pitchFamily="34" charset="-128"/>
                <a:cs typeface="Segoe UI Semibold" panose="020B0702040204020203" pitchFamily="34" charset="0"/>
              </a:rPr>
              <a:t>, united opt out national</a:t>
            </a:r>
            <a:r>
              <a:rPr lang="en-US" sz="2800" b="1" dirty="0">
                <a:latin typeface="Adobe Fan Heiti Std B" panose="020B0700000000000000" pitchFamily="34" charset="-128"/>
                <a:ea typeface="Adobe Fan Heiti Std B" panose="020B0700000000000000" pitchFamily="34" charset="-128"/>
              </a:rPr>
              <a:t/>
            </a:r>
            <a:br>
              <a:rPr lang="en-US" sz="2800" b="1" dirty="0">
                <a:latin typeface="Adobe Fan Heiti Std B" panose="020B0700000000000000" pitchFamily="34" charset="-128"/>
                <a:ea typeface="Adobe Fan Heiti Std B" panose="020B0700000000000000" pitchFamily="34" charset="-128"/>
              </a:rPr>
            </a:br>
            <a:endParaRPr lang="en-US" sz="2800" b="1" dirty="0">
              <a:latin typeface="Adobe Fan Heiti Std B" panose="020B0700000000000000" pitchFamily="34" charset="-128"/>
              <a:ea typeface="Adobe Fan Heiti Std B" panose="020B0700000000000000" pitchFamily="34" charset="-128"/>
            </a:endParaRPr>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51953"/>
            <a:ext cx="9601200" cy="4957396"/>
          </a:xfrm>
          <a:prstGeom prst="rect">
            <a:avLst/>
          </a:prstGeom>
        </p:spPr>
      </p:pic>
    </p:spTree>
    <p:extLst>
      <p:ext uri="{BB962C8B-B14F-4D97-AF65-F5344CB8AC3E}">
        <p14:creationId xmlns:p14="http://schemas.microsoft.com/office/powerpoint/2010/main" val="3849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2948" y="247018"/>
            <a:ext cx="10748210" cy="1248740"/>
          </a:xfrm>
          <a:prstGeom prst="rect">
            <a:avLst/>
          </a:prstGeom>
        </p:spPr>
        <p:txBody>
          <a:bodyPr wrap="square">
            <a:spAutoFit/>
          </a:bodyPr>
          <a:lstStyle/>
          <a:p>
            <a:pPr>
              <a:lnSpc>
                <a:spcPct val="107000"/>
              </a:lnSpc>
              <a:spcAft>
                <a:spcPts val="800"/>
              </a:spcAft>
            </a:pPr>
            <a:r>
              <a:rPr lang="en-US" sz="2400" dirty="0">
                <a:latin typeface="Segoe UI Semibold" panose="020B0702040204020203" pitchFamily="34" charset="0"/>
                <a:ea typeface="Calibri" panose="020F0502020204030204" pitchFamily="34" charset="0"/>
                <a:cs typeface="Segoe UI Semibold" panose="020B0702040204020203" pitchFamily="34" charset="0"/>
              </a:rPr>
              <a:t>A brief history. To understand Common Core let’s examine how we got here first</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2484" y="1042738"/>
            <a:ext cx="9172211" cy="5662864"/>
          </a:xfrm>
          <a:prstGeom prst="rect">
            <a:avLst/>
          </a:prstGeom>
        </p:spPr>
      </p:pic>
    </p:spTree>
    <p:extLst>
      <p:ext uri="{BB962C8B-B14F-4D97-AF65-F5344CB8AC3E}">
        <p14:creationId xmlns:p14="http://schemas.microsoft.com/office/powerpoint/2010/main" val="1026770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3979" y="577516"/>
            <a:ext cx="10347158" cy="5039969"/>
          </a:xfrm>
          <a:prstGeom prst="rect">
            <a:avLst/>
          </a:prstGeom>
        </p:spPr>
        <p:txBody>
          <a:bodyPr wrap="square">
            <a:spAutoFit/>
          </a:bodyPr>
          <a:lstStyle/>
          <a:p>
            <a:pPr>
              <a:lnSpc>
                <a:spcPct val="107000"/>
              </a:lnSpc>
              <a:spcAft>
                <a:spcPts val="800"/>
              </a:spcAft>
            </a:pPr>
            <a:r>
              <a:rPr lang="en-US" sz="32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CCSS (2014): A </a:t>
            </a:r>
            <a:r>
              <a:rPr lang="en-US" sz="3200" dirty="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standards-based system measures each student against the concrete standard. Curriculum, assessments, and professional development are aligned to the standards</a:t>
            </a:r>
            <a:r>
              <a:rPr lang="en-US" sz="32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a:t>
            </a:r>
          </a:p>
          <a:p>
            <a:pPr>
              <a:lnSpc>
                <a:spcPct val="107000"/>
              </a:lnSpc>
              <a:spcAft>
                <a:spcPts val="800"/>
              </a:spcAft>
            </a:pPr>
            <a:endParaRPr lang="en-US" sz="3200" dirty="0">
              <a:latin typeface="Segoe UI Semibold" panose="020B0702040204020203" pitchFamily="34" charset="0"/>
              <a:ea typeface="Adobe Fan Heiti Std B" panose="020B0700000000000000" pitchFamily="34" charset="-128"/>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1983: Began </a:t>
            </a:r>
            <a:r>
              <a:rPr lang="en-US" sz="3200" dirty="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with the publication of </a:t>
            </a:r>
            <a:r>
              <a:rPr lang="en-US" sz="3200" i="1" dirty="0">
                <a:solidFill>
                  <a:srgbClr val="0B0080"/>
                </a:solidFill>
                <a:latin typeface="Segoe UI Semibold" panose="020B0702040204020203" pitchFamily="34" charset="0"/>
                <a:ea typeface="Adobe Fan Heiti Std B" panose="020B0700000000000000" pitchFamily="34" charset="-128"/>
                <a:cs typeface="Segoe UI Semibold" panose="020B0702040204020203" pitchFamily="34" charset="0"/>
                <a:hlinkClick r:id="rId2" tooltip="A Nation at Risk"/>
              </a:rPr>
              <a:t>A Nation at Risk</a:t>
            </a:r>
            <a:r>
              <a:rPr lang="en-US" sz="3200" dirty="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 </a:t>
            </a:r>
            <a:r>
              <a:rPr lang="en-US" sz="32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 which </a:t>
            </a:r>
            <a:r>
              <a:rPr lang="en-US" sz="3200" dirty="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claimed our schools were </a:t>
            </a:r>
            <a:r>
              <a:rPr lang="en-US" sz="32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“failing</a:t>
            </a:r>
            <a:r>
              <a:rPr lang="en-US" sz="3200" dirty="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 by international comparisons. Those findings have been widely debated, criticized and debunked.</a:t>
            </a:r>
            <a:endParaRPr lang="en-US" sz="3200" dirty="0">
              <a:effectLst/>
              <a:latin typeface="Segoe UI Semibold" panose="020B0702040204020203" pitchFamily="34" charset="0"/>
              <a:ea typeface="Adobe Fan Heiti Std B" panose="020B0700000000000000" pitchFamily="34" charset="-128"/>
              <a:cs typeface="Segoe UI Semibold" panose="020B0702040204020203" pitchFamily="34" charset="0"/>
            </a:endParaRPr>
          </a:p>
        </p:txBody>
      </p:sp>
    </p:spTree>
    <p:extLst>
      <p:ext uri="{BB962C8B-B14F-4D97-AF65-F5344CB8AC3E}">
        <p14:creationId xmlns:p14="http://schemas.microsoft.com/office/powerpoint/2010/main" val="769563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8" y="348526"/>
            <a:ext cx="10555705" cy="6832640"/>
          </a:xfrm>
          <a:prstGeom prst="rect">
            <a:avLst/>
          </a:prstGeom>
        </p:spPr>
        <p:txBody>
          <a:bodyPr wrap="square">
            <a:spAutoFit/>
          </a:bodyPr>
          <a:lstStyle/>
          <a:p>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National standards were also largely discussed by the U.S. Business Roundtable over the last few decades.</a:t>
            </a:r>
            <a:r>
              <a:rPr lang="en-US" sz="3200" dirty="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 </a:t>
            </a:r>
            <a:endPar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endParaRPr>
          </a:p>
          <a:p>
            <a:endParaRPr lang="en-US" sz="3200" dirty="0">
              <a:solidFill>
                <a:srgbClr val="000000"/>
              </a:solidFill>
              <a:latin typeface="Segoe UI Semibold" panose="020B0702040204020203" pitchFamily="34" charset="0"/>
              <a:ea typeface="Calibri" panose="020F0502020204030204" pitchFamily="34" charset="0"/>
              <a:cs typeface="Segoe UI Semibold" panose="020B0702040204020203" pitchFamily="34" charset="0"/>
            </a:endParaRPr>
          </a:p>
          <a:p>
            <a:r>
              <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In 1990’s corporate CEOs </a:t>
            </a:r>
            <a:r>
              <a:rPr lang="en-US" sz="3200" dirty="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made a ten-year commitment and adopted a state policy agenda to </a:t>
            </a:r>
            <a:r>
              <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“improve </a:t>
            </a:r>
            <a:r>
              <a:rPr lang="en-US" sz="3200" dirty="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student achievement that was undergirded by the fundamental belief that all children can and must learn at higher levels. </a:t>
            </a:r>
            <a:r>
              <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a:t>
            </a:r>
          </a:p>
          <a:p>
            <a:r>
              <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3200" dirty="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policy agenda included standards, assessments, accountability and technology</a:t>
            </a:r>
            <a:r>
              <a:rPr lang="en-US" sz="3200" dirty="0" smtClean="0">
                <a:solidFill>
                  <a:srgbClr val="000000"/>
                </a:solidFill>
                <a:latin typeface="Segoe UI Semibold" panose="020B0702040204020203" pitchFamily="34" charset="0"/>
                <a:ea typeface="Calibri" panose="020F0502020204030204" pitchFamily="34" charset="0"/>
                <a:cs typeface="Segoe UI Semibold" panose="020B0702040204020203" pitchFamily="34" charset="0"/>
              </a:rPr>
              <a:t>.</a:t>
            </a:r>
          </a:p>
          <a:p>
            <a:endParaRPr lang="en-US" sz="3200" dirty="0" smtClean="0">
              <a:latin typeface="Segoe UI Semibold" panose="020B0702040204020203" pitchFamily="34" charset="0"/>
              <a:ea typeface="Calibri" panose="020F0502020204030204" pitchFamily="34" charset="0"/>
              <a:cs typeface="Segoe UI Semibold" panose="020B0702040204020203" pitchFamily="34" charset="0"/>
            </a:endParaRPr>
          </a:p>
          <a:p>
            <a:r>
              <a:rPr lang="en-US" sz="1100" dirty="0">
                <a:latin typeface="Segoe UI Semibold" panose="020B0702040204020203" pitchFamily="34" charset="0"/>
                <a:cs typeface="Segoe UI Semibold" panose="020B0702040204020203" pitchFamily="34" charset="0"/>
                <a:hlinkClick r:id="rId2"/>
              </a:rPr>
              <a:t>Business Involvement in Education - A Nation at Risk, Partnerships With Business, Standards-Based Reform, Federal Education Policy - National, Leaders, Washington, and Students - StateUniversity.com</a:t>
            </a:r>
            <a:r>
              <a:rPr lang="en-US" sz="1100" dirty="0">
                <a:latin typeface="Segoe UI Semibold" panose="020B0702040204020203" pitchFamily="34" charset="0"/>
                <a:cs typeface="Segoe UI Semibold" panose="020B0702040204020203" pitchFamily="34" charset="0"/>
              </a:rPr>
              <a:t> </a:t>
            </a:r>
            <a:r>
              <a:rPr lang="en-US" sz="1100" dirty="0">
                <a:latin typeface="Segoe UI Semibold" panose="020B0702040204020203" pitchFamily="34" charset="0"/>
                <a:cs typeface="Segoe UI Semibold" panose="020B0702040204020203" pitchFamily="34" charset="0"/>
                <a:hlinkClick r:id="rId2"/>
              </a:rPr>
              <a:t>http://education.stateuniversity.com/pages/1808/Business-Involvement-in-Education.html#ixzz3DXPvfP5b</a:t>
            </a:r>
            <a:endParaRPr lang="en-US" sz="1100" dirty="0">
              <a:latin typeface="Segoe UI Semibold" panose="020B0702040204020203" pitchFamily="34" charset="0"/>
              <a:cs typeface="Segoe UI Semibold" panose="020B0702040204020203" pitchFamily="34" charset="0"/>
            </a:endParaRPr>
          </a:p>
          <a:p>
            <a:r>
              <a:rPr lang="en-US" sz="3200" dirty="0">
                <a:solidFill>
                  <a:srgbClr val="000000"/>
                </a:solidFill>
                <a:latin typeface="Times New Roman" panose="02020603050405020304" pitchFamily="18" charset="0"/>
                <a:ea typeface="Calibri" panose="020F0502020204030204" pitchFamily="34" charset="0"/>
              </a:rPr>
              <a:t/>
            </a:r>
            <a:br>
              <a:rPr lang="en-US" sz="3200" dirty="0">
                <a:solidFill>
                  <a:srgbClr val="000000"/>
                </a:solidFill>
                <a:latin typeface="Times New Roman" panose="02020603050405020304" pitchFamily="18" charset="0"/>
                <a:ea typeface="Calibri" panose="020F0502020204030204" pitchFamily="34" charset="0"/>
              </a:rPr>
            </a:br>
            <a:endParaRPr lang="en-US" sz="3200" dirty="0"/>
          </a:p>
        </p:txBody>
      </p:sp>
    </p:spTree>
    <p:extLst>
      <p:ext uri="{BB962C8B-B14F-4D97-AF65-F5344CB8AC3E}">
        <p14:creationId xmlns:p14="http://schemas.microsoft.com/office/powerpoint/2010/main" val="3436655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0442" y="689812"/>
            <a:ext cx="11053010" cy="5449953"/>
          </a:xfrm>
          <a:prstGeom prst="rect">
            <a:avLst/>
          </a:prstGeom>
        </p:spPr>
        <p:txBody>
          <a:bodyPr wrap="square">
            <a:spAutoFit/>
          </a:bodyPr>
          <a:lstStyle/>
          <a:p>
            <a:pPr>
              <a:lnSpc>
                <a:spcPct val="107000"/>
              </a:lnSpc>
              <a:spcAft>
                <a:spcPts val="800"/>
              </a:spcAft>
            </a:pPr>
            <a:r>
              <a:rPr lang="en-US" sz="24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The agenda to focus on standards and testing spans decades and is bi-partisan:</a:t>
            </a:r>
          </a:p>
          <a:p>
            <a:pPr>
              <a:lnSpc>
                <a:spcPct val="107000"/>
              </a:lnSpc>
              <a:spcAft>
                <a:spcPts val="800"/>
              </a:spcAft>
            </a:pPr>
            <a:endParaRPr lang="en-US" sz="24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endParaRPr>
          </a:p>
          <a:p>
            <a:pPr>
              <a:lnSpc>
                <a:spcPct val="107000"/>
              </a:lnSpc>
              <a:spcAft>
                <a:spcPts val="800"/>
              </a:spcAft>
            </a:pP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1994: The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Goals 2000: Educate America Act (P.L. 103-227)" was signed into law on March </a:t>
            </a: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31,by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President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hlinkClick r:id="rId2" tooltip="Bill Clinton"/>
              </a:rPr>
              <a:t>Bill Clinton</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The Act provides resources to states and communities to </a:t>
            </a: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ensure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that all students reach their full potential</a:t>
            </a: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a:t>
            </a:r>
          </a:p>
          <a:p>
            <a:pPr>
              <a:lnSpc>
                <a:spcPct val="107000"/>
              </a:lnSpc>
              <a:spcAft>
                <a:spcPts val="800"/>
              </a:spcAft>
            </a:pPr>
            <a:endParaRPr lang="en-US" sz="24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endParaRPr>
          </a:p>
          <a:p>
            <a:pPr>
              <a:lnSpc>
                <a:spcPct val="107000"/>
              </a:lnSpc>
              <a:spcAft>
                <a:spcPts val="800"/>
              </a:spcAft>
            </a:pP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2001: George Bush’s Public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Law </a:t>
            </a: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(P.L. 107-110), </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the No Child Left Behind </a:t>
            </a:r>
            <a:r>
              <a:rPr lang="en-US" sz="2400" dirty="0" smtClean="0">
                <a:latin typeface="Segoe UI Semibold" panose="020B0702040204020203" pitchFamily="34" charset="0"/>
                <a:ea typeface="Adobe Fan Heiti Std B" panose="020B0700000000000000" pitchFamily="34" charset="-128"/>
                <a:cs typeface="Segoe UI Semibold" panose="020B0702040204020203" pitchFamily="34" charset="0"/>
              </a:rPr>
              <a:t>Act.</a:t>
            </a:r>
          </a:p>
          <a:p>
            <a:pPr>
              <a:lnSpc>
                <a:spcPct val="107000"/>
              </a:lnSpc>
              <a:spcAft>
                <a:spcPts val="800"/>
              </a:spcAft>
            </a:pPr>
            <a:endParaRPr lang="en-US" sz="2400" dirty="0">
              <a:latin typeface="Segoe UI Semibold" panose="020B0702040204020203" pitchFamily="34" charset="0"/>
              <a:ea typeface="Adobe Fan Heiti Std B" panose="020B0700000000000000" pitchFamily="34" charset="-128"/>
              <a:cs typeface="Segoe UI Semibold" panose="020B0702040204020203" pitchFamily="34" charset="0"/>
            </a:endParaRPr>
          </a:p>
          <a:p>
            <a:pPr>
              <a:lnSpc>
                <a:spcPct val="107000"/>
              </a:lnSpc>
              <a:spcAft>
                <a:spcPts val="800"/>
              </a:spcAft>
            </a:pPr>
            <a:r>
              <a:rPr lang="en-US" sz="2400" dirty="0" smtClean="0">
                <a:solidFill>
                  <a:srgbClr val="252525"/>
                </a:solidFill>
                <a:latin typeface="Segoe UI Semibold" panose="020B0702040204020203" pitchFamily="34" charset="0"/>
                <a:ea typeface="Adobe Fan Heiti Std B" panose="020B0700000000000000" pitchFamily="34" charset="-128"/>
                <a:cs typeface="Segoe UI Semibold" panose="020B0702040204020203" pitchFamily="34" charset="0"/>
              </a:rPr>
              <a:t>2009: </a:t>
            </a:r>
            <a:r>
              <a:rPr lang="en-US" sz="2400" b="1" dirty="0">
                <a:latin typeface="Segoe UI Semibold" panose="020B0702040204020203" pitchFamily="34" charset="0"/>
                <a:ea typeface="Adobe Fan Heiti Std B" panose="020B0700000000000000" pitchFamily="34" charset="-128"/>
                <a:cs typeface="Segoe UI Semibold" panose="020B0702040204020203" pitchFamily="34" charset="0"/>
              </a:rPr>
              <a:t>Race to the Top</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abbreviated </a:t>
            </a:r>
            <a:r>
              <a:rPr lang="en-US" sz="2400" b="1" dirty="0">
                <a:latin typeface="Segoe UI Semibold" panose="020B0702040204020203" pitchFamily="34" charset="0"/>
                <a:ea typeface="Adobe Fan Heiti Std B" panose="020B0700000000000000" pitchFamily="34" charset="-128"/>
                <a:cs typeface="Segoe UI Semibold" panose="020B0702040204020203" pitchFamily="34" charset="0"/>
              </a:rPr>
              <a:t>R2T</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a:t>
            </a:r>
            <a:r>
              <a:rPr lang="en-US" sz="2400" b="1" dirty="0">
                <a:latin typeface="Segoe UI Semibold" panose="020B0702040204020203" pitchFamily="34" charset="0"/>
                <a:ea typeface="Adobe Fan Heiti Std B" panose="020B0700000000000000" pitchFamily="34" charset="-128"/>
                <a:cs typeface="Segoe UI Semibold" panose="020B0702040204020203" pitchFamily="34" charset="0"/>
              </a:rPr>
              <a:t>RTTT</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or </a:t>
            </a:r>
            <a:r>
              <a:rPr lang="en-US" sz="2400" b="1" dirty="0">
                <a:latin typeface="Segoe UI Semibold" panose="020B0702040204020203" pitchFamily="34" charset="0"/>
                <a:ea typeface="Adobe Fan Heiti Std B" panose="020B0700000000000000" pitchFamily="34" charset="-128"/>
                <a:cs typeface="Segoe UI Semibold" panose="020B0702040204020203" pitchFamily="34" charset="0"/>
              </a:rPr>
              <a:t>RTT</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is a $4.35 billion </a:t>
            </a:r>
            <a:r>
              <a:rPr lang="en-US" sz="2400" dirty="0">
                <a:solidFill>
                  <a:schemeClr val="tx1">
                    <a:lumMod val="75000"/>
                    <a:lumOff val="25000"/>
                  </a:schemeClr>
                </a:solidFill>
                <a:latin typeface="Segoe UI Semibold" panose="020B0702040204020203" pitchFamily="34" charset="0"/>
                <a:ea typeface="Adobe Fan Heiti Std B" panose="020B0700000000000000" pitchFamily="34" charset="-128"/>
                <a:cs typeface="Segoe UI Semibold" panose="020B0702040204020203" pitchFamily="34" charset="0"/>
                <a:hlinkClick r:id="rId3" tooltip="United States Department of Education"/>
              </a:rPr>
              <a:t>United States Department of Education</a:t>
            </a:r>
            <a:r>
              <a:rPr lang="en-US" sz="2400" dirty="0">
                <a:latin typeface="Segoe UI Semibold" panose="020B0702040204020203" pitchFamily="34" charset="0"/>
                <a:ea typeface="Adobe Fan Heiti Std B" panose="020B0700000000000000" pitchFamily="34" charset="-128"/>
                <a:cs typeface="Segoe UI Semibold" panose="020B0702040204020203" pitchFamily="34" charset="0"/>
              </a:rPr>
              <a:t> contest created to spur innovation and reforms in state and local district K-12 education.</a:t>
            </a:r>
            <a:endParaRPr lang="en-US" sz="2400" dirty="0">
              <a:effectLst/>
              <a:latin typeface="Segoe UI Semibold" panose="020B0702040204020203" pitchFamily="34" charset="0"/>
              <a:ea typeface="Adobe Fan Heiti Std B" panose="020B0700000000000000" pitchFamily="34" charset="-128"/>
              <a:cs typeface="Segoe UI Semibold" panose="020B0702040204020203" pitchFamily="34" charset="0"/>
            </a:endParaRPr>
          </a:p>
        </p:txBody>
      </p:sp>
    </p:spTree>
    <p:extLst>
      <p:ext uri="{BB962C8B-B14F-4D97-AF65-F5344CB8AC3E}">
        <p14:creationId xmlns:p14="http://schemas.microsoft.com/office/powerpoint/2010/main" val="3416616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8569" y="1074821"/>
            <a:ext cx="10539664" cy="4513030"/>
          </a:xfrm>
          <a:prstGeom prst="rect">
            <a:avLst/>
          </a:prstGeom>
        </p:spPr>
        <p:txBody>
          <a:bodyPr wrap="square">
            <a:spAutoFit/>
          </a:bodyPr>
          <a:lstStyle/>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2012: The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Council on Foreign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Relations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executed a paper stating that a poor performing students/schools are a “threat to national security.”</a:t>
            </a:r>
            <a:r>
              <a:rPr lang="en-US" sz="3200" dirty="0">
                <a:latin typeface="Segoe UI Semibold" panose="020B0702040204020203" pitchFamily="34" charset="0"/>
                <a:ea typeface="Calibri" panose="020F0502020204030204" pitchFamily="34" charset="0"/>
                <a:cs typeface="Segoe UI Semibold" panose="020B0702040204020203" pitchFamily="34" charset="0"/>
              </a:rPr>
              <a:t> </a:t>
            </a:r>
            <a:endParaRPr lang="en-US" sz="3200" dirty="0" smtClean="0">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u="sng" dirty="0" smtClean="0">
                <a:solidFill>
                  <a:srgbClr val="0000FF"/>
                </a:solidFill>
                <a:latin typeface="Segoe UI Semibold" panose="020B0702040204020203" pitchFamily="34" charset="0"/>
                <a:ea typeface="Calibri" panose="020F0502020204030204" pitchFamily="34" charset="0"/>
                <a:cs typeface="Segoe UI Semibold" panose="020B0702040204020203" pitchFamily="34" charset="0"/>
                <a:hlinkClick r:id="rId2"/>
              </a:rPr>
              <a:t>http</a:t>
            </a:r>
            <a:r>
              <a:rPr lang="en-US" sz="3200" u="sng" dirty="0">
                <a:solidFill>
                  <a:srgbClr val="0000FF"/>
                </a:solidFill>
                <a:latin typeface="Segoe UI Semibold" panose="020B0702040204020203" pitchFamily="34" charset="0"/>
                <a:ea typeface="Calibri" panose="020F0502020204030204" pitchFamily="34" charset="0"/>
                <a:cs typeface="Segoe UI Semibold" panose="020B0702040204020203" pitchFamily="34" charset="0"/>
                <a:hlinkClick r:id="rId2"/>
              </a:rPr>
              <a:t>://www.cfr.org/united-states/us-education-reform-national-security/p27618</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They authors advocate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for a set of national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standards, national assessments …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and refers to students as “human capital.”</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265997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3368" y="1748589"/>
            <a:ext cx="9753600" cy="3356560"/>
          </a:xfrm>
          <a:prstGeom prst="rect">
            <a:avLst/>
          </a:prstGeom>
        </p:spPr>
        <p:txBody>
          <a:bodyPr wrap="square">
            <a:spAutoFit/>
          </a:bodyPr>
          <a:lstStyle/>
          <a:p>
            <a:pPr>
              <a:lnSpc>
                <a:spcPct val="107000"/>
              </a:lnSpc>
              <a:spcAft>
                <a:spcPts val="800"/>
              </a:spcAft>
            </a:pP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I’m struck by something…are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you?</a:t>
            </a: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Nation at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Risk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was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written 30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years ago. That means that the people 30 years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later-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writing the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Council on Foreign Relations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report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-were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students in 1983, and thus the generation who themselves were considered to be placing our nation at risk.</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884836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842" y="449230"/>
            <a:ext cx="11421979" cy="5783378"/>
          </a:xfrm>
          <a:prstGeom prst="rect">
            <a:avLst/>
          </a:prstGeom>
        </p:spPr>
        <p:txBody>
          <a:bodyPr wrap="square">
            <a:spAutoFit/>
          </a:bodyPr>
          <a:lstStyle/>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So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who initiated Common Core?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3200" dirty="0">
              <a:latin typeface="Segoe UI Semibold" panose="020B0702040204020203" pitchFamily="34" charset="0"/>
              <a:ea typeface="Calibri" panose="020F0502020204030204" pitchFamily="34" charset="0"/>
              <a:cs typeface="Segoe UI Semibold" panose="020B0702040204020203" pitchFamily="34" charset="0"/>
            </a:endParaRPr>
          </a:p>
          <a:p>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initial motivation for the development of the Common Core State Standards was part of the American Diploma Project (ADP) developed by Achieve in 2005 which was </a:t>
            </a:r>
            <a:r>
              <a:rPr lang="en-US" sz="3200" dirty="0">
                <a:solidFill>
                  <a:srgbClr val="3B454D"/>
                </a:solidFill>
                <a:latin typeface="Segoe UI Semibold" panose="020B0702040204020203" pitchFamily="34" charset="0"/>
                <a:ea typeface="Calibri" panose="020F0502020204030204" pitchFamily="34" charset="0"/>
                <a:cs typeface="Segoe UI Semibold" panose="020B0702040204020203" pitchFamily="34" charset="0"/>
              </a:rPr>
              <a:t>created in 1996 by the nation’s governors and corporate leaders. </a:t>
            </a:r>
            <a:r>
              <a:rPr lang="en-US" sz="3200" u="sng" dirty="0">
                <a:solidFill>
                  <a:srgbClr val="0000FF"/>
                </a:solidFill>
                <a:latin typeface="Segoe UI Semibold" panose="020B0702040204020203" pitchFamily="34" charset="0"/>
                <a:ea typeface="Calibri" panose="020F0502020204030204" pitchFamily="34" charset="0"/>
                <a:cs typeface="Segoe UI Semibold" panose="020B0702040204020203" pitchFamily="34" charset="0"/>
                <a:hlinkClick r:id="rId2"/>
              </a:rPr>
              <a:t>http://www.scribd.com/fullscreen/48103823?access_key=key-2e50eyyjxst2rujxfmzv&amp;allow_share=true&amp;escape=false&amp;view_mode=scroll</a:t>
            </a:r>
            <a:endParaRPr lang="en-US" sz="32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478964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347" y="910209"/>
            <a:ext cx="11967411" cy="5039969"/>
          </a:xfrm>
          <a:prstGeom prst="rect">
            <a:avLst/>
          </a:prstGeom>
        </p:spPr>
        <p:txBody>
          <a:bodyPr wrap="square">
            <a:spAutoFit/>
          </a:bodyPr>
          <a:lstStyle/>
          <a:p>
            <a:pPr>
              <a:lnSpc>
                <a:spcPct val="107000"/>
              </a:lnSpc>
              <a:spcAft>
                <a:spcPts val="800"/>
              </a:spcAft>
            </a:pPr>
            <a:r>
              <a:rPr lang="en-US" sz="3200" b="1"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Three </a:t>
            </a:r>
            <a:r>
              <a:rPr lang="en-US" sz="3200" b="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corporate executives crafted the </a:t>
            </a:r>
            <a:r>
              <a:rPr lang="en-US" sz="3200" b="1"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idea for CCSS</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p>
          <a:p>
            <a:pPr>
              <a:lnSpc>
                <a:spcPct val="107000"/>
              </a:lnSpc>
              <a:spcAft>
                <a:spcPts val="800"/>
              </a:spcAft>
            </a:pPr>
            <a:r>
              <a:rPr lang="en-US" sz="3200" u="sng"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David </a:t>
            </a:r>
            <a:r>
              <a:rPr lang="en-US" sz="3200" u="sng"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Coleman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(who founded Students Achievement Partners, and now president of College Board), </a:t>
            </a:r>
            <a:r>
              <a:rPr lang="en-US" sz="3200" u="sng"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Lou Gerstner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(former IBM top exec and co founder of Achieve) and </a:t>
            </a:r>
            <a:r>
              <a:rPr lang="en-US" sz="3200" u="sng"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Gene </a:t>
            </a:r>
            <a:r>
              <a:rPr lang="en-US" sz="3200" u="sng" dirty="0" err="1">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Wilhoit</a:t>
            </a:r>
            <a:r>
              <a:rPr lang="en-US" sz="3200" u="sng"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(Director of the Chief Council of State School Officers- a non profit organization of public officials).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In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order to fund their national standards project they asked for and received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hundreds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of millions of dollars from </a:t>
            </a:r>
            <a:r>
              <a:rPr lang="en-US" sz="3200" u="sng"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Bill Gates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to </a:t>
            </a:r>
            <a:r>
              <a:rPr lang="en-US" sz="3200" b="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promote, develop, advertise and implement</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the project.</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890764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5853" y="980352"/>
            <a:ext cx="10628785" cy="5139869"/>
          </a:xfrm>
          <a:prstGeom prst="rect">
            <a:avLst/>
          </a:prstGeom>
          <a:noFill/>
        </p:spPr>
        <p:txBody>
          <a:bodyPr wrap="square" rtlCol="0">
            <a:spAutoFit/>
          </a:bodyPr>
          <a:lstStyle/>
          <a:p>
            <a:r>
              <a:rPr lang="en-US" sz="3200" dirty="0" smtClean="0">
                <a:latin typeface="Adobe Fan Heiti Std B" panose="020B0700000000000000" pitchFamily="34" charset="-128"/>
                <a:ea typeface="Adobe Fan Heiti Std B" panose="020B0700000000000000" pitchFamily="34" charset="-128"/>
              </a:rPr>
              <a:t>             By the way: </a:t>
            </a:r>
          </a:p>
          <a:p>
            <a:endParaRPr lang="en-US" sz="3200" dirty="0" smtClean="0">
              <a:latin typeface="Adobe Fan Heiti Std B" panose="020B0700000000000000" pitchFamily="34" charset="-128"/>
              <a:ea typeface="Adobe Fan Heiti Std B" panose="020B0700000000000000" pitchFamily="34" charset="-128"/>
            </a:endParaRPr>
          </a:p>
          <a:p>
            <a:r>
              <a:rPr lang="en-US" sz="3200" dirty="0" smtClean="0">
                <a:latin typeface="Adobe Fan Heiti Std B" panose="020B0700000000000000" pitchFamily="34" charset="-128"/>
                <a:ea typeface="Adobe Fan Heiti Std B" panose="020B0700000000000000" pitchFamily="34" charset="-128"/>
              </a:rPr>
              <a:t>David Coleman, Lou Gerstner, and CEO of Pearson, Sir Michael Barber,  all worked for McKinsey and Co-the world’s largest global consulting firm. </a:t>
            </a:r>
          </a:p>
          <a:p>
            <a:endParaRPr lang="en-US" sz="3200" dirty="0">
              <a:latin typeface="Adobe Fan Heiti Std B" panose="020B0700000000000000" pitchFamily="34" charset="-128"/>
              <a:ea typeface="Adobe Fan Heiti Std B" panose="020B0700000000000000" pitchFamily="34" charset="-128"/>
            </a:endParaRPr>
          </a:p>
          <a:p>
            <a:r>
              <a:rPr lang="en-US" sz="3200" dirty="0" smtClean="0">
                <a:latin typeface="Adobe Fan Heiti Std B" panose="020B0700000000000000" pitchFamily="34" charset="-128"/>
                <a:ea typeface="Adobe Fan Heiti Std B" panose="020B0700000000000000" pitchFamily="34" charset="-128"/>
              </a:rPr>
              <a:t>Their mantra for global human services management and marketing is:  </a:t>
            </a:r>
            <a:r>
              <a:rPr lang="en-US" sz="3200" i="1" dirty="0" smtClean="0">
                <a:latin typeface="Adobe Fan Heiti Std B" panose="020B0700000000000000" pitchFamily="34" charset="-128"/>
                <a:ea typeface="Adobe Fan Heiti Std B" panose="020B0700000000000000" pitchFamily="34" charset="-128"/>
              </a:rPr>
              <a:t>BIG DATA</a:t>
            </a:r>
          </a:p>
          <a:p>
            <a:endParaRPr lang="en-US" sz="3200" dirty="0" smtClean="0">
              <a:latin typeface="Adobe Fan Heiti Std B" panose="020B0700000000000000" pitchFamily="34" charset="-128"/>
              <a:ea typeface="Adobe Fan Heiti Std B" panose="020B0700000000000000" pitchFamily="34" charset="-128"/>
            </a:endParaRPr>
          </a:p>
          <a:p>
            <a:r>
              <a:rPr lang="en-US" sz="2000" dirty="0">
                <a:latin typeface="Adobe Fan Heiti Std B" panose="020B0700000000000000" pitchFamily="34" charset="-128"/>
                <a:ea typeface="Adobe Fan Heiti Std B" panose="020B0700000000000000" pitchFamily="34" charset="-128"/>
              </a:rPr>
              <a:t>http://www.mckinsey.com/insights/business_technology/big_data_the_next_frontier_for_innovation</a:t>
            </a:r>
          </a:p>
        </p:txBody>
      </p:sp>
    </p:spTree>
    <p:extLst>
      <p:ext uri="{BB962C8B-B14F-4D97-AF65-F5344CB8AC3E}">
        <p14:creationId xmlns:p14="http://schemas.microsoft.com/office/powerpoint/2010/main" val="2245254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0274" y="818146"/>
            <a:ext cx="8390021" cy="5669501"/>
          </a:xfrm>
          <a:prstGeom prst="rect">
            <a:avLst/>
          </a:prstGeom>
        </p:spPr>
        <p:txBody>
          <a:bodyPr wrap="square">
            <a:spAutoFit/>
          </a:bodyPr>
          <a:lstStyle/>
          <a:p>
            <a:pPr>
              <a:lnSpc>
                <a:spcPct val="107000"/>
              </a:lnSpc>
              <a:spcAft>
                <a:spcPts val="800"/>
              </a:spcAft>
            </a:pP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OK. So the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push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for national standards wasn’t initiated by educators.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It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was initiated by businessmen and politicians.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But…surely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Common Core Standards were </a:t>
            </a:r>
            <a:r>
              <a:rPr lang="en-US" sz="3200" i="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written</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by educators, right?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One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would assume they’d be written by developmental specialists, content area specialists, K12 educators and university professors.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Right</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150788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5053" y="464002"/>
            <a:ext cx="9079832" cy="2961067"/>
          </a:xfrm>
          <a:prstGeom prst="rect">
            <a:avLst/>
          </a:prstGeom>
        </p:spPr>
        <p:txBody>
          <a:bodyPr wrap="square">
            <a:spAutoFit/>
          </a:bodyPr>
          <a:lstStyle/>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Actually…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they were written by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people from testing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companies and non-profit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executives</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endPar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Thirty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individuals who wrote the standards work for one of five entities: Achieve, College Board, ACT, America’s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Choice (a subsidiary of Pearson), and/or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Student Achievement Partners.</a:t>
            </a:r>
            <a:endParaRPr lang="en-US" sz="28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8516" y="4391526"/>
            <a:ext cx="1676400" cy="609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556" y="5186863"/>
            <a:ext cx="2857500" cy="7429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1216" y="5558338"/>
            <a:ext cx="2962622" cy="61787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799" y="3673642"/>
            <a:ext cx="7940843" cy="1155032"/>
          </a:xfrm>
          <a:prstGeom prst="rect">
            <a:avLst/>
          </a:prstGeom>
        </p:spPr>
      </p:pic>
    </p:spTree>
    <p:extLst>
      <p:ext uri="{BB962C8B-B14F-4D97-AF65-F5344CB8AC3E}">
        <p14:creationId xmlns:p14="http://schemas.microsoft.com/office/powerpoint/2010/main" val="214602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0653" y="163836"/>
            <a:ext cx="11325726" cy="6240170"/>
          </a:xfrm>
          <a:prstGeom prst="rect">
            <a:avLst/>
          </a:prstGeom>
        </p:spPr>
        <p:txBody>
          <a:bodyPr wrap="square">
            <a:spAutoFit/>
          </a:bodyPr>
          <a:lstStyle/>
          <a:p>
            <a:pPr>
              <a:lnSpc>
                <a:spcPct val="107000"/>
              </a:lnSpc>
              <a:spcAft>
                <a:spcPts val="800"/>
              </a:spcAft>
            </a:pPr>
            <a:endPar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OK… So the standards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written for K12 children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were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not written by child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development experts or educators. </a:t>
            </a:r>
          </a:p>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But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are they any good? </a:t>
            </a:r>
            <a:endPar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standards claim to be “internationally benchmarked” and promise to make students ready “for college and career.” </a:t>
            </a: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How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do they know this? </a:t>
            </a:r>
            <a:endPar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Given </a:t>
            </a:r>
            <a:r>
              <a:rPr lang="en-US" sz="28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vast expanse of this program, its effects on children, and the associated financial burden, surely they tested this out first …right? </a:t>
            </a:r>
            <a:endParaRPr lang="en-US" sz="28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4086297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4821" y="392033"/>
            <a:ext cx="10716126" cy="6001643"/>
          </a:xfrm>
          <a:prstGeom prst="rect">
            <a:avLst/>
          </a:prstGeom>
        </p:spPr>
        <p:txBody>
          <a:bodyPr wrap="square">
            <a:spAutoFit/>
          </a:bodyPr>
          <a:lstStyle/>
          <a:p>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r>
              <a:rPr lang="en-US" sz="3200" i="1"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Well…not </a:t>
            </a:r>
            <a:r>
              <a:rPr lang="en-US" sz="3200" i="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really</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endPar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standards were never tested, studied, or “tried” </a:t>
            </a:r>
            <a:r>
              <a:rPr lang="en-US" sz="3200" i="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anywhere</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to study their effectiveness before enforcing their adoption in forty-four states (the number is down now that many states have rejected their adoption). </a:t>
            </a:r>
            <a:endPar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endPar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So the standards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have </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forced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3200" i="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total redesign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of education for millions of American school children…with </a:t>
            </a:r>
            <a:r>
              <a:rPr lang="en-US" sz="3200" i="1"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no evidence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that the standards can or will deliver on their claims,</a:t>
            </a:r>
            <a:endParaRPr lang="en-US" sz="32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539106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147" y="1129333"/>
            <a:ext cx="8357937" cy="1680588"/>
          </a:xfrm>
          <a:prstGeom prst="rect">
            <a:avLst/>
          </a:prstGeom>
        </p:spPr>
        <p:txBody>
          <a:bodyPr wrap="square">
            <a:spAutoFit/>
          </a:bodyPr>
          <a:lstStyle/>
          <a:p>
            <a:pPr>
              <a:lnSpc>
                <a:spcPct val="107000"/>
              </a:lnSpc>
              <a:spcAft>
                <a:spcPts val="800"/>
              </a:spcAft>
            </a:pPr>
            <a:r>
              <a:rPr lang="en-US" sz="2800" dirty="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But </a:t>
            </a:r>
            <a:r>
              <a:rPr lang="en-US" sz="2800" dirty="0" smtClean="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is it state-led? </a:t>
            </a:r>
          </a:p>
          <a:p>
            <a:pPr>
              <a:lnSpc>
                <a:spcPct val="107000"/>
              </a:lnSpc>
              <a:spcAft>
                <a:spcPts val="800"/>
              </a:spcAft>
            </a:pPr>
            <a:r>
              <a:rPr lang="en-US" sz="2800" dirty="0" smtClean="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Or federally created? </a:t>
            </a:r>
          </a:p>
          <a:p>
            <a:pPr>
              <a:lnSpc>
                <a:spcPct val="107000"/>
              </a:lnSpc>
              <a:spcAft>
                <a:spcPts val="800"/>
              </a:spcAft>
            </a:pPr>
            <a:r>
              <a:rPr lang="en-US" sz="2800" dirty="0" smtClean="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Is </a:t>
            </a:r>
            <a:r>
              <a:rPr lang="en-US" sz="2800" dirty="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it a pillow? Or a pet? It’s a pillow pet!</a:t>
            </a:r>
            <a:endParaRPr lang="en-US" sz="2800" dirty="0">
              <a:solidFill>
                <a:schemeClr val="tx1">
                  <a:lumMod val="85000"/>
                  <a:lumOff val="15000"/>
                </a:schemeClr>
              </a:solidFill>
              <a:effectLst/>
              <a:latin typeface="Segoe UI Semibold" panose="020B0702040204020203" pitchFamily="34" charset="0"/>
              <a:ea typeface="Calibri" panose="020F0502020204030204" pitchFamily="34" charset="0"/>
              <a:cs typeface="Segoe UI Semibold" panose="020B0702040204020203" pitchFamily="34" charset="0"/>
            </a:endParaRPr>
          </a:p>
        </p:txBody>
      </p:sp>
      <p:pic>
        <p:nvPicPr>
          <p:cNvPr id="1026" name="Picture 2" descr="http://mypillowpets.com/shop/images/promo/2/unnam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2269" y="3296653"/>
            <a:ext cx="8572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761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7325" y="979013"/>
            <a:ext cx="10812379" cy="5244769"/>
          </a:xfrm>
          <a:prstGeom prst="rect">
            <a:avLst/>
          </a:prstGeom>
        </p:spPr>
        <p:txBody>
          <a:bodyPr wrap="square">
            <a:spAutoFit/>
          </a:bodyPr>
          <a:lstStyle/>
          <a:p>
            <a:pPr>
              <a:lnSpc>
                <a:spcPct val="107000"/>
              </a:lnSpc>
              <a:spcAft>
                <a:spcPts val="800"/>
              </a:spcAft>
            </a:pP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While the creators insist </a:t>
            </a: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it’s “state-led” standards,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we must consider the following. </a:t>
            </a:r>
            <a:endPar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One-</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the standards are copyrighted. </a:t>
            </a:r>
            <a:endPar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standards are </a:t>
            </a:r>
            <a:r>
              <a:rPr lang="en-US" sz="2400" dirty="0">
                <a:solidFill>
                  <a:srgbClr val="0B0080"/>
                </a:solidFill>
                <a:latin typeface="Segoe UI Semibold" panose="020B0702040204020203" pitchFamily="34" charset="0"/>
                <a:ea typeface="Calibri" panose="020F0502020204030204" pitchFamily="34" charset="0"/>
                <a:cs typeface="Segoe UI Semibold" panose="020B0702040204020203" pitchFamily="34" charset="0"/>
                <a:hlinkClick r:id="rId2" tooltip="Copyright"/>
              </a:rPr>
              <a:t>copyrighted</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by NGA Center for Best Practices (NGA Center) and the </a:t>
            </a:r>
            <a:r>
              <a:rPr lang="en-US" sz="2400" dirty="0">
                <a:solidFill>
                  <a:srgbClr val="0B0080"/>
                </a:solidFill>
                <a:latin typeface="Segoe UI Semibold" panose="020B0702040204020203" pitchFamily="34" charset="0"/>
                <a:ea typeface="Calibri" panose="020F0502020204030204" pitchFamily="34" charset="0"/>
                <a:cs typeface="Segoe UI Semibold" panose="020B0702040204020203" pitchFamily="34" charset="0"/>
                <a:hlinkClick r:id="rId3" tooltip="Council of Chief State School Officers"/>
              </a:rPr>
              <a:t>Council of Chief State School Officers</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(CCSSO), which controls use of and licenses the standards. </a:t>
            </a:r>
            <a:endPar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The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NGA Center and CCSSO do this by offering a license to State Departments of Education which use the standards. </a:t>
            </a:r>
            <a:endPar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However</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two conditions apply: the use of the standards must be "in support" of the standards, and the waiver only applies if the state has adopted the standards "in whole". In other words, they cannot be changed (or adjusted) according to the individual needs of students).</a:t>
            </a:r>
            <a:endParaRPr lang="en-US" sz="24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820578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8989" y="1106907"/>
            <a:ext cx="10074443" cy="4371646"/>
          </a:xfrm>
          <a:prstGeom prst="rect">
            <a:avLst/>
          </a:prstGeom>
        </p:spPr>
        <p:txBody>
          <a:bodyPr wrap="square">
            <a:spAutoFit/>
          </a:bodyPr>
          <a:lstStyle/>
          <a:p>
            <a:pPr>
              <a:lnSpc>
                <a:spcPct val="107000"/>
              </a:lnSpc>
              <a:spcAft>
                <a:spcPts val="800"/>
              </a:spcAft>
            </a:pP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Two</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t>
            </a:r>
          </a:p>
          <a:p>
            <a:pPr>
              <a:lnSpc>
                <a:spcPct val="107000"/>
              </a:lnSpc>
              <a:spcAft>
                <a:spcPts val="800"/>
              </a:spcAft>
            </a:pP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I</a:t>
            </a:r>
            <a:r>
              <a:rPr lang="en-US" sz="32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 </a:t>
            </a:r>
            <a:r>
              <a:rPr lang="en-US" sz="32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 report of U.S DOE contracts from 2011, one such contract was granted to Chief Council of State School Officers for “</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ADMINISTRATIVE DATA IMPROVEMENT - CONTRACT TO </a:t>
            </a:r>
            <a:r>
              <a:rPr lang="en-US" sz="3200" i="1" dirty="0">
                <a:latin typeface="Segoe UI Semibold" panose="020B0702040204020203" pitchFamily="34" charset="0"/>
                <a:ea typeface="Times New Roman" panose="02020603050405020304" pitchFamily="18" charset="0"/>
                <a:cs typeface="Segoe UI Semibold" panose="020B0702040204020203" pitchFamily="34" charset="0"/>
              </a:rPr>
              <a:t>DEVELOP </a:t>
            </a:r>
            <a:r>
              <a:rPr lang="en-US" sz="3200" b="1" i="1" dirty="0">
                <a:latin typeface="Segoe UI Semibold" panose="020B0702040204020203" pitchFamily="34" charset="0"/>
                <a:ea typeface="Times New Roman" panose="02020603050405020304" pitchFamily="18" charset="0"/>
                <a:cs typeface="Segoe UI Semibold" panose="020B0702040204020203" pitchFamily="34" charset="0"/>
              </a:rPr>
              <a:t>DATA STANDARDS</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 FOR PREK-12 EDUCATION AND TO PROMOTE THEIR ADOPTION BY STATE EDUCATION AGENCIES (SEAS</a:t>
            </a:r>
            <a:r>
              <a:rPr lang="en-US" sz="3200" dirty="0" smtClean="0">
                <a:latin typeface="Segoe UI Semibold" panose="020B0702040204020203" pitchFamily="34" charset="0"/>
                <a:ea typeface="Times New Roman" panose="02020603050405020304" pitchFamily="18" charset="0"/>
                <a:cs typeface="Segoe UI Semibold" panose="020B0702040204020203" pitchFamily="34" charset="0"/>
              </a:rPr>
              <a:t>)” </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at a cost of </a:t>
            </a:r>
            <a:r>
              <a:rPr lang="en-US" sz="3200" b="1" dirty="0">
                <a:latin typeface="Segoe UI Semibold" panose="020B0702040204020203" pitchFamily="34" charset="0"/>
                <a:ea typeface="Times New Roman" panose="02020603050405020304" pitchFamily="18" charset="0"/>
                <a:cs typeface="Segoe UI Semibold" panose="020B0702040204020203" pitchFamily="34" charset="0"/>
              </a:rPr>
              <a:t>$612,497.00.</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504380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5032" y="1106905"/>
            <a:ext cx="7988968" cy="1116972"/>
          </a:xfrm>
          <a:prstGeom prst="rect">
            <a:avLst/>
          </a:prstGeom>
        </p:spPr>
        <p:txBody>
          <a:bodyPr wrap="square">
            <a:spAutoFit/>
          </a:bodyPr>
          <a:lstStyle/>
          <a:p>
            <a:pPr>
              <a:lnSpc>
                <a:spcPct val="107000"/>
              </a:lnSpc>
              <a:spcAft>
                <a:spcPts val="800"/>
              </a:spcAft>
            </a:pPr>
            <a:r>
              <a:rPr lang="en-US" sz="2800" b="1" dirty="0">
                <a:latin typeface="Segoe UI Semibold" panose="020B0702040204020203" pitchFamily="34" charset="0"/>
                <a:ea typeface="Times New Roman" panose="02020603050405020304" pitchFamily="18" charset="0"/>
                <a:cs typeface="Segoe UI Semibold" panose="020B0702040204020203" pitchFamily="34" charset="0"/>
              </a:rPr>
              <a:t>Well…do teachers and parents like it?</a:t>
            </a:r>
            <a:endParaRPr lang="en-US" sz="2800" dirty="0">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b="1" dirty="0">
                <a:latin typeface="Segoe UI Semibold" panose="020B0702040204020203" pitchFamily="34" charset="0"/>
                <a:ea typeface="Times New Roman" panose="02020603050405020304" pitchFamily="18" charset="0"/>
                <a:cs typeface="Segoe UI Semibold" panose="020B0702040204020203" pitchFamily="34" charset="0"/>
              </a:rPr>
              <a:t>It’s hard to tell….-</a:t>
            </a:r>
            <a:endParaRPr lang="en-US" sz="28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4163" y="2428374"/>
            <a:ext cx="5715000" cy="3733800"/>
          </a:xfrm>
          <a:prstGeom prst="rect">
            <a:avLst/>
          </a:prstGeom>
        </p:spPr>
      </p:pic>
    </p:spTree>
    <p:extLst>
      <p:ext uri="{BB962C8B-B14F-4D97-AF65-F5344CB8AC3E}">
        <p14:creationId xmlns:p14="http://schemas.microsoft.com/office/powerpoint/2010/main" val="3825561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7327" y="834190"/>
            <a:ext cx="10459452" cy="5112938"/>
          </a:xfrm>
          <a:prstGeom prst="rect">
            <a:avLst/>
          </a:prstGeom>
        </p:spPr>
        <p:txBody>
          <a:bodyPr wrap="square">
            <a:spAutoFit/>
          </a:bodyPr>
          <a:lstStyle/>
          <a:p>
            <a:pPr>
              <a:lnSpc>
                <a:spcPct val="107000"/>
              </a:lnSpc>
              <a:spcAft>
                <a:spcPts val="800"/>
              </a:spcAft>
            </a:pP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The </a:t>
            </a:r>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 American Federation of Teachers (AFT) leadership accepted </a:t>
            </a: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one millions dollars a year for an innovation grant from the Bill and Melinda </a:t>
            </a:r>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Gates </a:t>
            </a: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Foundation. </a:t>
            </a:r>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(It </a:t>
            </a: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has declined this partnership beginning in </a:t>
            </a:r>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2014).</a:t>
            </a:r>
          </a:p>
          <a:p>
            <a:pPr>
              <a:lnSpc>
                <a:spcPct val="107000"/>
              </a:lnSpc>
              <a:spcAft>
                <a:spcPts val="800"/>
              </a:spcAft>
            </a:pPr>
            <a:endParaRPr lang="en-US" sz="2800" dirty="0">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The National PTA r</a:t>
            </a:r>
            <a:r>
              <a:rPr lang="en-US" sz="2800" dirty="0">
                <a:solidFill>
                  <a:srgbClr val="1B1B1B"/>
                </a:solidFill>
                <a:latin typeface="Segoe UI Semibold" panose="020B0702040204020203" pitchFamily="34" charset="0"/>
                <a:ea typeface="Calibri" panose="020F0502020204030204" pitchFamily="34" charset="0"/>
                <a:cs typeface="Segoe UI Semibold" panose="020B0702040204020203" pitchFamily="34" charset="0"/>
              </a:rPr>
              <a:t>eceived $1 million grant from Bill </a:t>
            </a:r>
            <a:r>
              <a:rPr lang="en-US" sz="2800" dirty="0" smtClean="0">
                <a:solidFill>
                  <a:srgbClr val="1B1B1B"/>
                </a:solidFill>
                <a:latin typeface="Segoe UI Semibold" panose="020B0702040204020203" pitchFamily="34" charset="0"/>
                <a:ea typeface="Calibri" panose="020F0502020204030204" pitchFamily="34" charset="0"/>
                <a:cs typeface="Segoe UI Semibold" panose="020B0702040204020203" pitchFamily="34" charset="0"/>
              </a:rPr>
              <a:t>and </a:t>
            </a:r>
            <a:r>
              <a:rPr lang="en-US" sz="2800" dirty="0">
                <a:solidFill>
                  <a:srgbClr val="1B1B1B"/>
                </a:solidFill>
                <a:latin typeface="Segoe UI Semibold" panose="020B0702040204020203" pitchFamily="34" charset="0"/>
                <a:ea typeface="Calibri" panose="020F0502020204030204" pitchFamily="34" charset="0"/>
                <a:cs typeface="Segoe UI Semibold" panose="020B0702040204020203" pitchFamily="34" charset="0"/>
              </a:rPr>
              <a:t>Melinda Gates Foundation to engage parents in four states in support of the Common Core</a:t>
            </a:r>
            <a:r>
              <a:rPr lang="en-US" sz="2800" dirty="0" smtClean="0">
                <a:solidFill>
                  <a:srgbClr val="1B1B1B"/>
                </a:solidFill>
                <a:latin typeface="Segoe UI Semibold" panose="020B0702040204020203" pitchFamily="34" charset="0"/>
                <a:ea typeface="Calibri" panose="020F0502020204030204" pitchFamily="34" charset="0"/>
                <a:cs typeface="Segoe UI Semibold" panose="020B0702040204020203" pitchFamily="34" charset="0"/>
              </a:rPr>
              <a:t>.</a:t>
            </a:r>
          </a:p>
          <a:p>
            <a:pPr>
              <a:lnSpc>
                <a:spcPct val="107000"/>
              </a:lnSpc>
              <a:spcAft>
                <a:spcPts val="800"/>
              </a:spcAft>
            </a:pPr>
            <a:endParaRPr lang="en-US" sz="2800" dirty="0">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a:latin typeface="Segoe UI Semibold" panose="020B0702040204020203" pitchFamily="34" charset="0"/>
                <a:ea typeface="Times New Roman" panose="02020603050405020304" pitchFamily="18" charset="0"/>
                <a:cs typeface="Segoe UI Semibold" panose="020B0702040204020203" pitchFamily="34" charset="0"/>
              </a:rPr>
              <a:t>Do you publicly reject the project of your benefactor?</a:t>
            </a:r>
            <a:endParaRPr lang="en-US" sz="28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262072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30443"/>
            <a:ext cx="10684041" cy="5279715"/>
          </a:xfrm>
          <a:prstGeom prst="rect">
            <a:avLst/>
          </a:prstGeom>
        </p:spPr>
        <p:txBody>
          <a:bodyPr wrap="square">
            <a:spAutoFit/>
          </a:bodyPr>
          <a:lstStyle/>
          <a:p>
            <a:pPr>
              <a:lnSpc>
                <a:spcPct val="107000"/>
              </a:lnSpc>
              <a:spcAft>
                <a:spcPts val="800"/>
              </a:spcAft>
            </a:pPr>
            <a:r>
              <a:rPr lang="en-US" sz="2400" b="1" u="sng" dirty="0" smtClean="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rPr>
              <a:t>But…. </a:t>
            </a:r>
            <a:r>
              <a:rPr lang="en-US" sz="2400" b="1" u="sng" dirty="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rPr>
              <a:t>the media would certainly be exposing this, right?</a:t>
            </a:r>
            <a:endParaRPr lang="en-US" sz="2400" b="1" u="sng" dirty="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b="1" dirty="0" smtClean="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a:t>
            </a:r>
            <a:r>
              <a:rPr lang="en-US" sz="2400" b="1" dirty="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rPr>
              <a:t>Gates-backed think tanks turn out media fact sheets and newspaper opinion pieces. Magazines and scientific journals get Gates money to publish research and articles. Experts coached in Gates-funded programs write columns that appear in media outlets from The New York Times to The Huffington Post, while digital portals blur the line between journalism and spin.”</a:t>
            </a:r>
          </a:p>
          <a:p>
            <a:r>
              <a:rPr lang="en-US" sz="2400" b="1" u="sng" dirty="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hlinkClick r:id="rId2"/>
              </a:rPr>
              <a:t>http://</a:t>
            </a:r>
            <a:r>
              <a:rPr lang="en-US" sz="2400" b="1" u="sng" dirty="0" smtClean="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hlinkClick r:id="rId2"/>
              </a:rPr>
              <a:t>articles.mercola.com/sites/articles/archive/2012/07/31/bill-gates-corporate-profit-vs-humanity.aspx</a:t>
            </a:r>
            <a:endParaRPr lang="en-US" sz="2400" b="1" u="sng" dirty="0" smtClean="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endParaRPr>
          </a:p>
          <a:p>
            <a:endParaRPr lang="en-US" sz="2400" b="1" u="sng" dirty="0">
              <a:solidFill>
                <a:schemeClr val="tx1">
                  <a:lumMod val="85000"/>
                  <a:lumOff val="15000"/>
                </a:schemeClr>
              </a:solidFill>
              <a:latin typeface="Segoe UI Semibold" panose="020B0702040204020203" pitchFamily="34" charset="0"/>
              <a:cs typeface="Segoe UI Semibold" panose="020B0702040204020203" pitchFamily="34" charset="0"/>
            </a:endParaRPr>
          </a:p>
          <a:p>
            <a:r>
              <a:rPr lang="en-US" sz="2400" b="1" dirty="0" smtClean="0">
                <a:solidFill>
                  <a:schemeClr val="tx1">
                    <a:lumMod val="85000"/>
                    <a:lumOff val="15000"/>
                  </a:schemeClr>
                </a:solidFill>
                <a:latin typeface="Segoe UI Semibold" panose="020B0702040204020203" pitchFamily="34" charset="0"/>
                <a:cs typeface="Segoe UI Semibold" panose="020B0702040204020203" pitchFamily="34" charset="0"/>
              </a:rPr>
              <a:t>Even </a:t>
            </a:r>
            <a:r>
              <a:rPr lang="en-US" sz="2400" b="1" dirty="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rPr>
              <a:t>NPR </a:t>
            </a:r>
            <a:r>
              <a:rPr lang="en-US" sz="2400" b="1" dirty="0" smtClean="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rPr>
              <a:t>receives </a:t>
            </a:r>
            <a:r>
              <a:rPr lang="en-US" sz="2400" b="1" dirty="0">
                <a:solidFill>
                  <a:schemeClr val="tx1">
                    <a:lumMod val="85000"/>
                    <a:lumOff val="15000"/>
                  </a:schemeClr>
                </a:solidFill>
                <a:latin typeface="Segoe UI Semibold" panose="020B0702040204020203" pitchFamily="34" charset="0"/>
                <a:ea typeface="Times New Roman" panose="02020603050405020304" pitchFamily="18" charset="0"/>
                <a:cs typeface="Segoe UI Semibold" panose="020B0702040204020203" pitchFamily="34" charset="0"/>
              </a:rPr>
              <a:t>major funding from the Bill and Melinda Gates Foundation. </a:t>
            </a:r>
            <a:endParaRPr lang="en-US" sz="2400" b="1" dirty="0">
              <a:solidFill>
                <a:schemeClr val="tx1">
                  <a:lumMod val="85000"/>
                  <a:lumOff val="15000"/>
                </a:schemeClr>
              </a:solidFill>
              <a:latin typeface="Segoe UI Semibold" panose="020B0702040204020203" pitchFamily="34" charset="0"/>
              <a:ea typeface="Calibri" panose="020F0502020204030204" pitchFamily="34" charset="0"/>
              <a:cs typeface="Segoe UI Semibold" panose="020B0702040204020203" pitchFamily="34" charset="0"/>
            </a:endParaRPr>
          </a:p>
          <a:p>
            <a:endParaRPr lang="en-US" sz="2400" dirty="0">
              <a:solidFill>
                <a:schemeClr val="tx1">
                  <a:lumMod val="85000"/>
                  <a:lumOff val="15000"/>
                </a:scheme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94321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633" y="897321"/>
            <a:ext cx="10122568" cy="3693319"/>
          </a:xfrm>
          <a:prstGeom prst="rect">
            <a:avLst/>
          </a:prstGeom>
        </p:spPr>
        <p:txBody>
          <a:bodyPr wrap="square">
            <a:spAutoFit/>
          </a:bodyPr>
          <a:lstStyle/>
          <a:p>
            <a:r>
              <a:rPr lang="en-US" sz="4000" dirty="0">
                <a:latin typeface="Segoe UI Semibold" panose="020B0702040204020203" pitchFamily="34" charset="0"/>
                <a:ea typeface="Times New Roman" panose="02020603050405020304" pitchFamily="18" charset="0"/>
                <a:cs typeface="Segoe UI Semibold" panose="020B0702040204020203" pitchFamily="34" charset="0"/>
              </a:rPr>
              <a:t>H</a:t>
            </a:r>
            <a:r>
              <a:rPr lang="en-US" sz="4000" dirty="0" smtClean="0">
                <a:latin typeface="Segoe UI Semibold" panose="020B0702040204020203" pitchFamily="34" charset="0"/>
                <a:ea typeface="Times New Roman" panose="02020603050405020304" pitchFamily="18" charset="0"/>
                <a:cs typeface="Segoe UI Semibold" panose="020B0702040204020203" pitchFamily="34" charset="0"/>
              </a:rPr>
              <a:t>ow </a:t>
            </a:r>
            <a:r>
              <a:rPr lang="en-US" sz="4000" dirty="0">
                <a:latin typeface="Segoe UI Semibold" panose="020B0702040204020203" pitchFamily="34" charset="0"/>
                <a:ea typeface="Times New Roman" panose="02020603050405020304" pitchFamily="18" charset="0"/>
                <a:cs typeface="Segoe UI Semibold" panose="020B0702040204020203" pitchFamily="34" charset="0"/>
              </a:rPr>
              <a:t>does one “measure” success of standards? </a:t>
            </a:r>
            <a:endParaRPr lang="en-US" sz="4000" dirty="0" smtClean="0">
              <a:latin typeface="Segoe UI Semibold" panose="020B0702040204020203" pitchFamily="34" charset="0"/>
              <a:ea typeface="Times New Roman" panose="02020603050405020304" pitchFamily="18" charset="0"/>
              <a:cs typeface="Segoe UI Semibold" panose="020B0702040204020203" pitchFamily="34" charset="0"/>
            </a:endParaRPr>
          </a:p>
          <a:p>
            <a:endParaRPr lang="en-US" sz="4000" dirty="0">
              <a:latin typeface="Segoe UI Semibold" panose="020B0702040204020203" pitchFamily="34" charset="0"/>
              <a:ea typeface="Times New Roman" panose="02020603050405020304" pitchFamily="18" charset="0"/>
              <a:cs typeface="Segoe UI Semibold" panose="020B0702040204020203" pitchFamily="34" charset="0"/>
            </a:endParaRPr>
          </a:p>
          <a:p>
            <a:endParaRPr lang="en-US" sz="4000" dirty="0" smtClean="0">
              <a:latin typeface="Segoe UI Semibold" panose="020B0702040204020203" pitchFamily="34" charset="0"/>
              <a:ea typeface="Times New Roman" panose="02020603050405020304" pitchFamily="18" charset="0"/>
              <a:cs typeface="Segoe UI Semibold" panose="020B0702040204020203" pitchFamily="34" charset="0"/>
            </a:endParaRPr>
          </a:p>
          <a:p>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Through </a:t>
            </a:r>
            <a:r>
              <a:rPr lang="en-US" sz="2800" i="1" dirty="0" smtClean="0">
                <a:latin typeface="Segoe UI Semibold" panose="020B0702040204020203" pitchFamily="34" charset="0"/>
                <a:ea typeface="Times New Roman" panose="02020603050405020304" pitchFamily="18" charset="0"/>
                <a:cs typeface="Segoe UI Semibold" panose="020B0702040204020203" pitchFamily="34" charset="0"/>
              </a:rPr>
              <a:t>nationalized</a:t>
            </a:r>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 standardized </a:t>
            </a:r>
          </a:p>
          <a:p>
            <a:r>
              <a:rPr lang="en-US" sz="2800" dirty="0" smtClean="0">
                <a:latin typeface="Segoe UI Semibold" panose="020B0702040204020203" pitchFamily="34" charset="0"/>
                <a:ea typeface="Times New Roman" panose="02020603050405020304" pitchFamily="18" charset="0"/>
                <a:cs typeface="Segoe UI Semibold" panose="020B0702040204020203" pitchFamily="34" charset="0"/>
              </a:rPr>
              <a:t>assessments</a:t>
            </a:r>
            <a:r>
              <a:rPr lang="en-US" b="1" dirty="0" smtClean="0">
                <a:latin typeface="Times New Roman" panose="02020603050405020304" pitchFamily="18" charset="0"/>
                <a:ea typeface="Times New Roman" panose="02020603050405020304" pitchFamily="18" charset="0"/>
              </a:rPr>
              <a:t>.</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716" y="3236423"/>
            <a:ext cx="5442284" cy="3483062"/>
          </a:xfrm>
          <a:prstGeom prst="rect">
            <a:avLst/>
          </a:prstGeom>
        </p:spPr>
      </p:pic>
    </p:spTree>
    <p:extLst>
      <p:ext uri="{BB962C8B-B14F-4D97-AF65-F5344CB8AC3E}">
        <p14:creationId xmlns:p14="http://schemas.microsoft.com/office/powerpoint/2010/main" val="2173302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2146" y="1225587"/>
            <a:ext cx="8582528" cy="2463495"/>
          </a:xfrm>
          <a:prstGeom prst="rect">
            <a:avLst/>
          </a:prstGeom>
        </p:spPr>
        <p:txBody>
          <a:bodyPr wrap="square">
            <a:spAutoFit/>
          </a:bodyPr>
          <a:lstStyle/>
          <a:p>
            <a:pPr>
              <a:lnSpc>
                <a:spcPct val="107000"/>
              </a:lnSpc>
              <a:spcAft>
                <a:spcPts val="800"/>
              </a:spcAft>
            </a:pPr>
            <a:r>
              <a:rPr lang="en-US" sz="36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Achieve was selected to manage PARCC which was awarded to Race to the Top assessment </a:t>
            </a:r>
            <a:r>
              <a:rPr lang="en-US" sz="36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funds to provide new assessments attached to CCSS.</a:t>
            </a:r>
            <a:endParaRPr lang="en-US" sz="36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096" y="4251159"/>
            <a:ext cx="7475620" cy="1313196"/>
          </a:xfrm>
          <a:prstGeom prst="rect">
            <a:avLst/>
          </a:prstGeom>
        </p:spPr>
      </p:pic>
    </p:spTree>
    <p:extLst>
      <p:ext uri="{BB962C8B-B14F-4D97-AF65-F5344CB8AC3E}">
        <p14:creationId xmlns:p14="http://schemas.microsoft.com/office/powerpoint/2010/main" val="785754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6651" y="929462"/>
            <a:ext cx="8735276" cy="1479700"/>
          </a:xfrm>
          <a:prstGeom prst="rect">
            <a:avLst/>
          </a:prstGeom>
        </p:spPr>
        <p:txBody>
          <a:bodyPr wrap="none">
            <a:spAutoFit/>
          </a:bodyPr>
          <a:lstStyle/>
          <a:p>
            <a:pPr>
              <a:lnSpc>
                <a:spcPct val="107000"/>
              </a:lnSpc>
              <a:spcAft>
                <a:spcPts val="800"/>
              </a:spcAft>
            </a:pP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Let’s pause and examine the history of </a:t>
            </a:r>
            <a:endParaRPr lang="en-US" sz="40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US" sz="4000" b="1" dirty="0" smtClean="0">
                <a:latin typeface="Times New Roman" panose="02020603050405020304" pitchFamily="18" charset="0"/>
                <a:ea typeface="Times New Roman" panose="02020603050405020304" pitchFamily="18" charset="0"/>
                <a:cs typeface="Times New Roman" panose="02020603050405020304" pitchFamily="18" charset="0"/>
              </a:rPr>
              <a:t>standardized </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testing.</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5523" t="10206" r="8895"/>
          <a:stretch/>
        </p:blipFill>
        <p:spPr>
          <a:xfrm rot="5400000">
            <a:off x="6190826" y="1928924"/>
            <a:ext cx="5188688" cy="4669464"/>
          </a:xfrm>
          <a:prstGeom prst="rect">
            <a:avLst/>
          </a:prstGeom>
        </p:spPr>
      </p:pic>
    </p:spTree>
    <p:extLst>
      <p:ext uri="{BB962C8B-B14F-4D97-AF65-F5344CB8AC3E}">
        <p14:creationId xmlns:p14="http://schemas.microsoft.com/office/powerpoint/2010/main" val="1011173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9580" y="829339"/>
            <a:ext cx="9611833" cy="5142433"/>
          </a:xfrm>
          <a:prstGeom prst="rect">
            <a:avLst/>
          </a:prstGeom>
        </p:spPr>
        <p:txBody>
          <a:bodyPr wrap="square">
            <a:spAutoFit/>
          </a:bodyPr>
          <a:lstStyle/>
          <a:p>
            <a:pPr>
              <a:lnSpc>
                <a:spcPct val="107000"/>
              </a:lnSpc>
              <a:spcAft>
                <a:spcPts val="800"/>
              </a:spcAft>
            </a:pPr>
            <a:r>
              <a:rPr lang="en-US" sz="36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In 1937 a new national testing agency was created to operate all the leading standardized educational tests. </a:t>
            </a:r>
            <a:endParaRPr lang="en-US" sz="36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36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36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36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ETS </a:t>
            </a:r>
            <a:r>
              <a:rPr lang="en-US" sz="36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was founded and used by the US Military for the selection of officers and then used in high schools around the country after that.</a:t>
            </a:r>
            <a:endParaRPr lang="en-US" sz="36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
        <p:nvSpPr>
          <p:cNvPr id="3" name="AutoShape 2" descr="Image result for ET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ETS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ETS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https://encrypted-tbn1.gstatic.com/images?q=tbn:ANd9GcTKB8-ehxOw1L3wI3NV8RGhBwX8pnvJXKtwj_tSSVc7Fhb9Rsm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2738" y="1700464"/>
            <a:ext cx="2550694" cy="232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255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8588" y="1114123"/>
            <a:ext cx="9304421" cy="4908010"/>
          </a:xfrm>
          <a:prstGeom prst="rect">
            <a:avLst/>
          </a:prstGeom>
        </p:spPr>
        <p:txBody>
          <a:bodyPr wrap="square">
            <a:spAutoFit/>
          </a:bodyPr>
          <a:lstStyle/>
          <a:p>
            <a:pPr>
              <a:lnSpc>
                <a:spcPct val="107000"/>
              </a:lnSpc>
              <a:spcAft>
                <a:spcPts val="800"/>
              </a:spcAft>
            </a:pP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Standardized testing emerged at the turn of the century as part of the </a:t>
            </a:r>
            <a:r>
              <a:rPr lang="en-US" sz="3600" b="1" i="1" dirty="0">
                <a:latin typeface="Times New Roman" panose="02020603050405020304" pitchFamily="18" charset="0"/>
                <a:ea typeface="Times New Roman" panose="02020603050405020304" pitchFamily="18" charset="0"/>
                <a:cs typeface="Times New Roman" panose="02020603050405020304" pitchFamily="18" charset="0"/>
              </a:rPr>
              <a:t>Eugenics</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movement</a:t>
            </a: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800"/>
              </a:spcAft>
            </a:pP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It is a </a:t>
            </a:r>
            <a:r>
              <a:rPr lang="en-US" sz="3600"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2" tooltip="Social philosophy"/>
              </a:rPr>
              <a:t>social philosophy</a:t>
            </a:r>
            <a:r>
              <a:rPr lang="en-US" sz="36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advocating the improvement of </a:t>
            </a:r>
            <a:r>
              <a:rPr lang="en-US" sz="3600"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3" tooltip="Human"/>
              </a:rPr>
              <a:t>human</a:t>
            </a:r>
            <a:r>
              <a:rPr lang="en-US" sz="36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genetic traits through the promotion of higher reproduction of people with desired traits (positive eugenics), and reduced reproduction of people with less-desired or undesired traits (negative eugenics).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657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5663" y="990420"/>
            <a:ext cx="10058400" cy="4907754"/>
          </a:xfrm>
          <a:prstGeom prst="rect">
            <a:avLst/>
          </a:prstGeom>
        </p:spPr>
        <p:txBody>
          <a:bodyPr wrap="square">
            <a:spAutoFit/>
          </a:bodyPr>
          <a:lstStyle/>
          <a:p>
            <a:pPr>
              <a:lnSpc>
                <a:spcPct val="107000"/>
              </a:lnSpc>
              <a:spcAft>
                <a:spcPts val="800"/>
              </a:spcAft>
            </a:pPr>
            <a:r>
              <a:rPr lang="en-US" sz="28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Carl C. Brigham, the father of the SAT was an enthusiastic member of the eugenics movement. Brigham later worked on the Army Alpha Test, an intelligence test given to millions of recruits during World War I. </a:t>
            </a:r>
            <a:endParaRPr lang="en-US" sz="28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endParaRPr lang="en-US" sz="28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800" dirty="0" smtClean="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In </a:t>
            </a:r>
            <a:r>
              <a:rPr lang="en-US" sz="28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1923, he wrote </a:t>
            </a:r>
            <a:r>
              <a:rPr lang="en-US" sz="2800" u="sng"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A</a:t>
            </a:r>
            <a:r>
              <a:rPr lang="en-US" sz="2800" b="1" dirty="0">
                <a:solidFill>
                  <a:srgbClr val="666666"/>
                </a:solidFill>
                <a:latin typeface="Segoe UI Semibold" panose="020B0702040204020203" pitchFamily="34" charset="0"/>
                <a:ea typeface="Calibri" panose="020F0502020204030204" pitchFamily="34" charset="0"/>
                <a:cs typeface="Segoe UI Semibold" panose="020B0702040204020203" pitchFamily="34" charset="0"/>
              </a:rPr>
              <a:t> </a:t>
            </a:r>
            <a:r>
              <a:rPr lang="en-US" sz="2800" u="sng"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Study of American Intelligence,</a:t>
            </a:r>
            <a:r>
              <a:rPr lang="en-US" sz="2800" dirty="0">
                <a:solidFill>
                  <a:srgbClr val="333333"/>
                </a:solidFill>
                <a:latin typeface="Segoe UI Semibold" panose="020B0702040204020203" pitchFamily="34" charset="0"/>
                <a:ea typeface="Calibri" panose="020F0502020204030204" pitchFamily="34" charset="0"/>
                <a:cs typeface="Segoe UI Semibold" panose="020B0702040204020203" pitchFamily="34" charset="0"/>
              </a:rPr>
              <a:t> which analyzed the findings of the Alpha Test by race (later became the SATs). Its conclusion was that American education was declining and "will proceed with an accelerating rate as the racial mixture becomes more and more extensive."</a:t>
            </a:r>
            <a:endParaRPr lang="en-US" sz="28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194453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9832" y="804689"/>
            <a:ext cx="9176084" cy="4644413"/>
          </a:xfrm>
          <a:prstGeom prst="rect">
            <a:avLst/>
          </a:prstGeom>
        </p:spPr>
        <p:txBody>
          <a:bodyPr wrap="square">
            <a:spAutoFit/>
          </a:bodyPr>
          <a:lstStyle/>
          <a:p>
            <a:pPr>
              <a:lnSpc>
                <a:spcPct val="107000"/>
              </a:lnSpc>
              <a:spcAft>
                <a:spcPts val="800"/>
              </a:spcAft>
            </a:pP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Study after study for decades have documented the bias of race, culture, gender and social class that skew the validity of these tests to measure actual student learning (or potential</a:t>
            </a: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t>
            </a:r>
          </a:p>
          <a:p>
            <a:pPr>
              <a:lnSpc>
                <a:spcPct val="107000"/>
              </a:lnSpc>
              <a:spcAft>
                <a:spcPts val="800"/>
              </a:spcAft>
            </a:pPr>
            <a:r>
              <a:rPr lang="en-US" sz="2400" dirty="0" smtClean="0">
                <a:latin typeface="Segoe UI Semibold" panose="020B0702040204020203" pitchFamily="34" charset="0"/>
                <a:cs typeface="Segoe UI Semibold" panose="020B0702040204020203" pitchFamily="34" charset="0"/>
              </a:rPr>
              <a:t>According to Donald </a:t>
            </a:r>
            <a:r>
              <a:rPr lang="en-US" sz="2400" dirty="0" err="1" smtClean="0">
                <a:latin typeface="Segoe UI Semibold" panose="020B0702040204020203" pitchFamily="34" charset="0"/>
                <a:cs typeface="Segoe UI Semibold" panose="020B0702040204020203" pitchFamily="34" charset="0"/>
              </a:rPr>
              <a:t>Orlich</a:t>
            </a:r>
            <a:r>
              <a:rPr lang="en-US" sz="2400" dirty="0" smtClean="0">
                <a:latin typeface="Segoe UI Semibold" panose="020B0702040204020203" pitchFamily="34" charset="0"/>
                <a:cs typeface="Segoe UI Semibold" panose="020B0702040204020203" pitchFamily="34" charset="0"/>
              </a:rPr>
              <a:t>, "Given </a:t>
            </a:r>
            <a:r>
              <a:rPr lang="en-US" sz="2400" dirty="0">
                <a:latin typeface="Segoe UI Semibold" panose="020B0702040204020203" pitchFamily="34" charset="0"/>
                <a:cs typeface="Segoe UI Semibold" panose="020B0702040204020203" pitchFamily="34" charset="0"/>
              </a:rPr>
              <a:t>the widespread use of tests to sort and/or classify students, the socioeconomic, social class and ethnicity status of students needs to be analyzed for apparent test bias by the educational com­munity, policy-makers and those who work in the social justice arena," he said. "Further, all those working with youth need to be aware of providing 'social capital' to all</a:t>
            </a:r>
            <a:r>
              <a:rPr lang="en-US" sz="2400" dirty="0" smtClean="0">
                <a:latin typeface="Segoe UI Semibold" panose="020B0702040204020203" pitchFamily="34" charset="0"/>
                <a:cs typeface="Segoe UI Semibold" panose="020B0702040204020203" pitchFamily="34" charset="0"/>
              </a:rPr>
              <a:t>.“</a:t>
            </a:r>
          </a:p>
          <a:p>
            <a:pPr>
              <a:lnSpc>
                <a:spcPct val="107000"/>
              </a:lnSpc>
              <a:spcAft>
                <a:spcPts val="800"/>
              </a:spcAft>
            </a:pP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http://researchnews.wsu.edu/society/169.html</a:t>
            </a:r>
            <a:endPar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3383027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0483" y="624423"/>
            <a:ext cx="8486275" cy="4908010"/>
          </a:xfrm>
          <a:prstGeom prst="rect">
            <a:avLst/>
          </a:prstGeom>
        </p:spPr>
        <p:txBody>
          <a:bodyPr wrap="square">
            <a:spAutoFit/>
          </a:bodyPr>
          <a:lstStyle/>
          <a:p>
            <a:pPr>
              <a:lnSpc>
                <a:spcPct val="107000"/>
              </a:lnSpc>
              <a:spcAft>
                <a:spcPts val="800"/>
              </a:spcAft>
            </a:pPr>
            <a:r>
              <a:rPr lang="en-US" sz="4000" dirty="0" smtClean="0">
                <a:solidFill>
                  <a:srgbClr val="252525"/>
                </a:solidFill>
                <a:latin typeface="Times New Roman" panose="02020603050405020304" pitchFamily="18" charset="0"/>
                <a:ea typeface="Calibri" panose="020F0502020204030204" pitchFamily="34" charset="0"/>
                <a:cs typeface="Times New Roman" panose="02020603050405020304" pitchFamily="18" charset="0"/>
              </a:rPr>
              <a:t>Back to CCSS:</a:t>
            </a:r>
          </a:p>
          <a:p>
            <a:pPr>
              <a:lnSpc>
                <a:spcPct val="107000"/>
              </a:lnSpc>
              <a:spcAft>
                <a:spcPts val="800"/>
              </a:spcAft>
            </a:pPr>
            <a:r>
              <a:rPr lang="en-US" sz="4000" dirty="0" smtClean="0">
                <a:solidFill>
                  <a:srgbClr val="252525"/>
                </a:solidFill>
                <a:latin typeface="Times New Roman" panose="02020603050405020304" pitchFamily="18" charset="0"/>
                <a:ea typeface="Calibri" panose="020F0502020204030204" pitchFamily="34" charset="0"/>
                <a:cs typeface="Times New Roman" panose="02020603050405020304" pitchFamily="18" charset="0"/>
              </a:rPr>
              <a:t>In </a:t>
            </a:r>
            <a:r>
              <a:rPr lang="en-US" sz="40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tandem with the new standards, two consortia emerged to contract with US </a:t>
            </a:r>
            <a:r>
              <a:rPr lang="en-US" sz="4000"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Dept</a:t>
            </a:r>
            <a:r>
              <a:rPr lang="en-US" sz="40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of Education to deliver new assessments: PARCC and SBAC. </a:t>
            </a:r>
            <a:endParaRPr lang="en-US" sz="4000" dirty="0" smtClean="0">
              <a:solidFill>
                <a:srgbClr val="252525"/>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4000" dirty="0" smtClean="0">
                <a:solidFill>
                  <a:srgbClr val="252525"/>
                </a:solidFill>
                <a:latin typeface="Times New Roman" panose="02020603050405020304" pitchFamily="18" charset="0"/>
                <a:ea typeface="Calibri" panose="020F0502020204030204" pitchFamily="34" charset="0"/>
                <a:cs typeface="Times New Roman" panose="02020603050405020304" pitchFamily="18" charset="0"/>
              </a:rPr>
              <a:t>PARCC </a:t>
            </a:r>
            <a:r>
              <a:rPr lang="en-US" sz="4000"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partnered with Pearson to develop and evaluate the tests.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3468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2779" y="2172072"/>
            <a:ext cx="7283116" cy="2726900"/>
          </a:xfrm>
          <a:prstGeom prst="rect">
            <a:avLst/>
          </a:prstGeom>
        </p:spPr>
        <p:txBody>
          <a:bodyPr wrap="square">
            <a:spAutoFit/>
          </a:bodyPr>
          <a:lstStyle/>
          <a:p>
            <a:pPr>
              <a:lnSpc>
                <a:spcPct val="107000"/>
              </a:lnSpc>
              <a:spcAft>
                <a:spcPts val="800"/>
              </a:spcAft>
            </a:pPr>
            <a:r>
              <a:rPr lang="en-US" sz="4000" b="1" dirty="0" smtClean="0">
                <a:latin typeface="Segoe UI Semibold" panose="020B0702040204020203" pitchFamily="34" charset="0"/>
                <a:ea typeface="Times New Roman" panose="02020603050405020304" pitchFamily="18" charset="0"/>
                <a:cs typeface="Segoe UI Semibold" panose="020B0702040204020203" pitchFamily="34" charset="0"/>
              </a:rPr>
              <a:t>So… </a:t>
            </a:r>
            <a:r>
              <a:rPr lang="en-US" sz="4000" b="1" dirty="0">
                <a:latin typeface="Segoe UI Semibold" panose="020B0702040204020203" pitchFamily="34" charset="0"/>
                <a:ea typeface="Times New Roman" panose="02020603050405020304" pitchFamily="18" charset="0"/>
                <a:cs typeface="Segoe UI Semibold" panose="020B0702040204020203" pitchFamily="34" charset="0"/>
              </a:rPr>
              <a:t>if these tests are indeed faulty at best….who would want to use these tests to evaluate students?</a:t>
            </a:r>
            <a:endParaRPr lang="en-US" sz="40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2994728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9784" y="664022"/>
            <a:ext cx="9593179" cy="4055406"/>
          </a:xfrm>
          <a:prstGeom prst="rect">
            <a:avLst/>
          </a:prstGeom>
        </p:spPr>
        <p:txBody>
          <a:bodyPr wrap="square">
            <a:spAutoFit/>
          </a:bodyPr>
          <a:lstStyle/>
          <a:p>
            <a:pPr>
              <a:lnSpc>
                <a:spcPct val="107000"/>
              </a:lnSpc>
              <a:spcAft>
                <a:spcPts val="800"/>
              </a:spcAft>
            </a:pPr>
            <a:r>
              <a:rPr lang="en-US" sz="2400" b="1" dirty="0">
                <a:latin typeface="Segoe UI Semibold" panose="020B0702040204020203" pitchFamily="34" charset="0"/>
                <a:ea typeface="Times New Roman" panose="02020603050405020304" pitchFamily="18" charset="0"/>
                <a:cs typeface="Segoe UI Semibold" panose="020B0702040204020203" pitchFamily="34" charset="0"/>
              </a:rPr>
              <a:t>Pearson received a </a:t>
            </a:r>
            <a:r>
              <a:rPr lang="en-US" sz="2400" b="1" u="sng" dirty="0">
                <a:latin typeface="Segoe UI Semibold" panose="020B0702040204020203" pitchFamily="34" charset="0"/>
                <a:ea typeface="Times New Roman" panose="02020603050405020304" pitchFamily="18" charset="0"/>
                <a:cs typeface="Segoe UI Semibold" panose="020B0702040204020203" pitchFamily="34" charset="0"/>
              </a:rPr>
              <a:t>12 million dollar </a:t>
            </a:r>
            <a:r>
              <a:rPr lang="en-US" sz="2400" b="1" dirty="0">
                <a:latin typeface="Segoe UI Semibold" panose="020B0702040204020203" pitchFamily="34" charset="0"/>
                <a:ea typeface="Times New Roman" panose="02020603050405020304" pitchFamily="18" charset="0"/>
                <a:cs typeface="Segoe UI Semibold" panose="020B0702040204020203" pitchFamily="34" charset="0"/>
              </a:rPr>
              <a:t>contract from the U.S. </a:t>
            </a:r>
            <a:r>
              <a:rPr lang="en-US" sz="2400" b="1" dirty="0" err="1">
                <a:latin typeface="Segoe UI Semibold" panose="020B0702040204020203" pitchFamily="34" charset="0"/>
                <a:ea typeface="Times New Roman" panose="02020603050405020304" pitchFamily="18" charset="0"/>
                <a:cs typeface="Segoe UI Semibold" panose="020B0702040204020203" pitchFamily="34" charset="0"/>
              </a:rPr>
              <a:t>Dept</a:t>
            </a:r>
            <a:r>
              <a:rPr lang="en-US" sz="2400" b="1" dirty="0">
                <a:latin typeface="Segoe UI Semibold" panose="020B0702040204020203" pitchFamily="34" charset="0"/>
                <a:ea typeface="Times New Roman" panose="02020603050405020304" pitchFamily="18" charset="0"/>
                <a:cs typeface="Segoe UI Semibold" panose="020B0702040204020203" pitchFamily="34" charset="0"/>
              </a:rPr>
              <a:t> of Education in 2011 to “</a:t>
            </a:r>
            <a:r>
              <a:rPr lang="en-US" sz="2400" dirty="0">
                <a:latin typeface="Segoe UI Semibold" panose="020B0702040204020203" pitchFamily="34" charset="0"/>
                <a:ea typeface="Times New Roman" panose="02020603050405020304" pitchFamily="18" charset="0"/>
                <a:cs typeface="Segoe UI Semibold" panose="020B0702040204020203" pitchFamily="34" charset="0"/>
              </a:rPr>
              <a:t>PREPARE AND PACKAGE ALL ASSESSMENT AND AUXILIARY MATERIALS; DISTRIBUTES ASSESSMENT BOOKLETS AND MATERIALS TO THE TEST ADMINISTRATORS FOR EACH SCHOOL; RECEIVES THE MATERIALS FROM THE SCHOOLS; WITH ID AND DAR CONTRACTOR DEVELOPS SCORING TRAINING MATERIALS; AND SCORES ALL ASSESSMENTS</a:t>
            </a:r>
            <a:r>
              <a:rPr lang="en-US" sz="2400" dirty="0" smtClean="0">
                <a:latin typeface="Segoe UI Semibold" panose="020B0702040204020203" pitchFamily="34" charset="0"/>
                <a:ea typeface="Times New Roman" panose="02020603050405020304" pitchFamily="18" charset="0"/>
                <a:cs typeface="Segoe UI Semibold" panose="020B0702040204020203" pitchFamily="34" charset="0"/>
              </a:rPr>
              <a:t>.”</a:t>
            </a:r>
          </a:p>
          <a:p>
            <a:pPr>
              <a:lnSpc>
                <a:spcPct val="107000"/>
              </a:lnSpc>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AutoShape 2" descr="data:image/jpeg;base64,/9j/4AAQSkZJRgABAQAAAQABAAD/2wCEAAkGBxQSEhQUExQVFRUXGBYUFRYXFxcUHBUUGRUcFhcVFxUYHCggGhwlHBUWITEiJSosLi4uFyAzODQsNygtLiwBCgoKDg0OGxAQGywkICYsNCwsLCwsLCwsLCwvLCwsLCwsLCwsLCwsLCwsLCwsLCwsLCwsLCwsLCwsLCwsLCwsLP/AABEIAKwBJQMBIgACEQEDEQH/xAAbAAEAAgMBAQAAAAAAAAAAAAAABQYBAwQHAv/EAEwQAAEDAgMDCAUGDAQFBQAAAAEAAgMEEQUSIQYxQQcTIlFhcYGRFDKhscEzQnKCktEWIzRDUlNic6Kys/AVJMLhVHSTtPElY2SjpP/EABoBAQADAQEBAAAAAAAAAAAAAAABAgMEBQb/xAAzEQACAQIFAgQEAwkAAAAAAAAAAQIDEQQSITFBE1EFMmFxQlKBkRUiMwYUI0SCobHR8P/aAAwDAQACEQMRAD8AoKIi+iICIiAIiKAERFICIigBERSAiIgCIiAIiKAERFICIiAIiIAiIgCIiAIiIAiIgCIiAIiIAiIgCIiAL7ghc9zWNF3Oc1jRuu5xDWi501JC+F1YQ61RAeqaE+UrSqydlcEsdiMQG+leO98I9udfNRsZXxtzOpZMtr3aWSexjiVZeW4f5uD9yf6jlA8n2LSwVsDWOcGSSNjey/RcHnLe264uDfsXNGpUdPOrElaIW2kpnyvbHGMz3kNa24FydwudFceV+hZFXgsAHOxNkcBp0872l3iGjxv1qu7KvtW0p/8Aej/mC1jUzU867A7vwFxH/hJPB0R9z1rqdi6+NjpH0z2saC5zi6PRo1JtnurFyyTuFcwBzm2gZucR+ck6lShic9i3npsp0LecfYjiCL2KpTlVnFS0ByIiLpIOvCcOkqZmQxC733DRw0aXEk9gBPh2rlc0gkEWIJBHUQbEHyKv/Ju6Ojb6ZPpzsjKWHdxN5H68BoPqlcHKngvo9a57RZkw51v0t0g+1Y/WXNGvepkJKcsErKw7cV0MgsA2JxAgOFK8ggEHPFqDqD66+nbD4gBf0V5HY6J3sa8lXLlNlvhVBrvMR/8Azn715xhWMy0kglhcWlupANg8DXK4biDu161ywqVJxclYk5ponMcWuBa5ps5pBBB6iDuXwvTuWmlYPRZgLSPzMdwJaAHNv3FxHivMVtRqdSFwduFYTNUvLII3SOFiQ2wyg7i5xIDb2NrkXsVNN2BrCDkEMjhqWMmjc4eGa3tVjxGF1NgEHM3Bnc107hvLX3dYkcNGs7QO0rzzD6x8EjJY3Fr2EOBHZw7Rwsd48VlGpOd3G2gPmqpnxvcyRpY9ps5rhYg9oWpdeLV7qiaSZ9s0ji824XO4X4AWHgF8YdRvnljiYLukc1jd+8m1z2DeewFb3tG8iDFFRyTPDImOkedzWgk269Nw1Gvap78BasAc4IYSdzZZ4mnyBKtm1la3B6eOjpOjNI3PLNYZ7ere/AuN7dQBtvBXl8hzEuJJJ1JJJJPWSdSsoTnU1WiJJ6t2MrYm5zDnZvzxOZKP4HF3sVfBUlgWNzUcgkgeWm/Sbva8cQ5u4q8bb4RFV0bcTpm5XEB07BbW5yucbaZmu3kbxr1KHUlCSU9nyDzZduHYVLOJTE3PzTOceBvyXsSBx/vuXEr3yR1jYZqmR5IYynLnWF7APFzYb1pWm4QckQUQIvQuULY5rR6bR2dA/pyNZqG3/OMtvYd56t+7d56lKqqiuiTtoMJmnbI+KMvbEM0pBaMjbE3NyD807r7lxK5bCy5aPFf+XB/nHxVNUwm3JrsAiItCAiIgCIiALpwv5eH97F/UauZdOF/Lw/vYv6jVWWzB6lyq7PS1VRC6N0IyxlpEkrY3euTcB28a7xxUDs5hdNh8gqa2phe+PWOCB3PHPa13WHC5sN3Elb+W5g9KguL3hP8AUP3rztcdGnKdJK+hLJfavHXV1S6dwyg9Fjf0Yx6o7TqT3k9ltOzf5XTfvov5wo5SWzIvWU376L+cLplFRptLsD0TlOw6kkrGmes5h/NNAZzT5Ltzvs7M3TfcW7O0Km4rhFDHA58NcZpRlyx82Y813AE9LqBJ8FMcs/5ez9wz+pIqGsMPBuCeYBbaSmdK9kbBdz3NY0ftONh71qVw5P4BEKiveAWUzHNjB+dUOADRfsB/+wdS6Ksssbg2bd0EueKlhgndDSxiJrmxSEPkcA6V4IbZ1zYX7CrJjtLJX4M2WRj2VFNdzg9jmuIYMrzZwBIcyzu8diof4Y1//Fzfat36W67q4cmO1c0tS+nqZXStlYQzOb2eLkt7nNzfZC4506kYp6aag8zWCpna3BzSVcsPzQ4uj7Y3at8gbd4Khiu2Ms0bog9i2owkVWHYbGZ44SRDl5y9nuMAaGAjjrfwVcqNlqbC3xyV0j5j60cUUZDXubwe92ltQcuhPdcKR5SW/wDpWG90X/bf+Vt2SxWPFqV1BWH8a0Xik+c4N3PB/TaBY/pDffpLzo5lC99L6klG2t2lkr5uceA1rRljYDcNbe514k9fd1KEXbjWFSUszoZhZ7fJzTue39k/7cFxL0KeVRWXYHouw22cDaf0KuAMNi1jyC5uVxJySDeACTYjs3W17MU5MYpmGXD52uBuWscQ9h/ZbI3UcN9yF5e5pG8W0B100IuD4g37ipjZLGJaWpjdE4jNIxj2cJGueG2I67GwPA2XPOi43nTdgRtdRvhkfHK0sew2c07wfDhaxB3EEK08k0QdiUZPzWSOHflt7ifNdvLMG+mstbNzQzfbdb2KvbEYqKWtgld6mbI89TH9Eu8Lg+Cu5OdG/oQSPKpKXYlNf5ojaO7ID73FVJX7liw0sq2TgdCZgF/22aEfZynzVBVsO06asGF67yaDnMIqY3ereZo7jGHH2kleQleuUL/8OwIl+kswcWt3HNLo247GdI9xWeL2S5uSjyNu4K1bED8ViJ/+G/2uCqoCuOwUd6fEz1UpHnf7lpX/AEwjdye7aeiHmJzmpn33680TvNv0DfUd567/AHyh7F+jH0mmGamfYkN15ou1FrfmzfQ8NyooV/5PNshF/lKqzqd92tc7URl2mV1/zZue7uJIzqQcH1IfVAitkjajxTtgjHnIR8VVl6xi2yIoafE3xm8MsLTGOMZD7lpPEagg+HC58nVqE1Nykv8AtAERF0kBERAEREAXThkwZNC918rJYnutqcrZA51hxNgVzIoaurAuHKTtJBXSwvgz2Yx7XZ25dS4EW114qnoirTgoRyokKQ2fq2Q1MEsl8jJGvdYXNgb6BR6KZK6sQeg7WYzhlfMJny1bCGCOzYmWsHON9Te/S7tB2qFkgwkMdlmrXPyuyBzI2tzW6N7C9r2VYRYxoZdE2SFacYx2D/Dqejp81w7nagluUOktw11GY/wtVWRaygpNX4IC34fVuhljlZo6N7ZG8NWm9u771oRWaurAu/KNtDSV4ikh5wSs6Dg5mUGM62vfUtP8xVHduWUVIU1COVEl6222rpqqipoIuczxGPNmblFmxFhsb66kKlUlS+J7ZI3Fr2EOa4cCFqRRClGMcvAL/tbtTRYhTMLw+OrY24IZdma2rC4G+QnUHePMGgFEU06agrIF4mrcNrIIWyukpJ4Y2xB+XnGva0WGbLvHVex1O8Lmw2TD6F7ZhK+tlYbxMEZhja/5r3ufroeq+vDRVBFn0Ftd2B2YviclTM+aU3e83PAAcGgcABpZcaIt4pJWRBbsH2xb6P6JXRGop7ANIIEkdhplJ0NuGotu1Gi5ZsKoHm8VeWD9GaB5cOzMzQqtosuik7xdiS24e/DKRwkc+WtkabtYI+aiDhuLs5ubdWo7Dwi9qdpJq6QPlsGtuI423ysGnmTYXPGw3blDIiopPM9WArRshjkNNBWslzZp4ubZlbmF8rtXG+gu4KrorzgpqzICIisC6YdtoTh9RRzm55rLA/U9Vo3Hf3HgAR1KloipCmoXtyAiItAEREAREQBERAEREARYuttPTvk0Yx7z1Na53sAVJVIx3ZNjWinKTY+tk3U729r7M9jjdS9Lya1bvXfCwfSc8+Qbb2riqeKYWnvNEqDKYi9Hg5LwPlKk/UZb2uJXZHyf0LPlJpHfSljYPY0H2rjl4/hV5bv2ROR8s8sRetswDCY9/NH6Uxd/qW5jcJZuZTfYD/eCsX498lKb+gtHlo8dzDrQa7l7Q3GsOZ6oiH0Ybe5q+/wtoxucfCM/cqPxvEvy4eRF6fzHjLad53Mce5pK+xRS/q5PsO+5ex/hpS9cn2P91j8NqXrl+z/uo/F8fxhmM1L5jx70CX9VL/03/csGik/VyfYd9y9j/Dam65Psf7rI20pf0pPsFV/F/EF/LsZqXzHjBp3jexw+qR7wtZ0Xtv4X0h+efFjvuX3+EtG7fI3uLHfFqfjeMXmw7JvTfxHhwcFle3Or8PfvNOfpMb8WrScPwyT5lIe7m2+6ylftDNeejJDLHiSPF0Xsj9jcPk3Rt+pI74OXFUcmdK71ZJ2dzmOH8TLrWP7SYd+aMl9C3T7M8oRejVPJd+rqPB7PiHfBRFTyc1jfVMMg/ZeQfJzQuyn43gp/Hb30I6bKgil6zZeri9ankt1tHOD+C6iZGFps4EHqII9hXfTxNKp5ZJ/Uo00YREWy1ICIiAIiKQEREARdtLhj369Fg63nL5N9Y+AUlT4XTs+UfJKepgETe7O67j9kLOVRLZN+xR1ILdlfJUhh2CVE/wAlDI/tAsD9Y2HtVip8QZF8hTwxn9JwMz+/NIT7lirxmeT15XkdQdYeQsFg3iZeWKXv/oyliqaNcOwcoF6iaCnHU54eR4DT2rtiwDDYvlKmSc9TGljfd/qUOsrJ4KtU89V/06GTxr4RY4sRw+H5GiDj1yWcftOzELe/biQC0cMbB4u91lVUVV4Pht5Xl7tmbxlV8k5PtdVO/OBo/ZY3/UCuKbG6h3rTyeDiPYFwIumHh+Gh5YL7GTrVHu2bJKh7vWe497iVqssouhUoR2SM3JvdmFlEV7IgIiKQEREAREQGFlEQGEWUUWQuYst0dS9vqveO5xC1IqSo05bxX2LKTWzJCLHKlu6eTxcXew3XZFtdVN3yB30mN+ACg0XNPw7Cz81NfYuq1Rclrh27mHrRxu7szPbcrpO2cMgtNTX8WyDycAqWi5JeBYN6qNvZ2NVjKq5LTNFhE2+Mwk8WteweTLt9i4Jth6aT8mrW9jX5T7QQR4i6hVhI+F1Kf6VWS99TRY6XKNtfsHWx6tjEreuNwP8AC6xPgFXaiB0ZyyNcw9TgWnyKslNVyR+o97PouI9ykRtJORlkLJW/oysa8ff7VtCOMp75Zf2ZosXB7ooyK1VDKWXV1OYj1wvIH/TfceVlGVGDDfFKHDqkbzTu6+rT9pdEazfmi0aqtB8kQi2S07mmzmkH+9x3HwRa5kaXXcnQsr5buX0tDxAiIpAREQBERAEREAREQBERAEREAREQBERAEREAREQBERAEREAREQBERAEREAREQHLXHd4/BFiu4ePwWVBvF6HRHuHcPcvpfMe4dwX0pMXuERbKWB0j2saLue4NaO0mw9/sUN2VyDWi21VO6N7o3CzmuLXDqINvgs0MAkkjYSQHvawkbwHOAuO3VG1a5NnexpRSm0+EilqHQtcXgBpuQAdRfcP70UWojJSV0GrOwREViAiIgCIiAIiIAiwummo3yPYxgu55s0XAuTwudFSU4x3ZpClKabitjnRddZhskMpilbleLFwuDYEXGoNtxXK619NyiNWMpZUWlQnGn1HtexhERaGIREQBERAEREARSOEYLNVc5zQB5tuZ1zbrsB1k2PZprZRyrmTdiWmgiIrEBERAEREByV3Dx+CysV3Dx+CyoN47HRH6o7gvpfEPqjuHuX2pMXuFPbMv9HbJWEA83aOIH50z/uZc+Kgmgk6anhZWzFm0sUcVJKZw6IZpOabGWmWRoLiS5wJIHRXNiJaZO/8Ag0pr4hyg0rXPiq4/k6hgJP7YA39pbb7JVcwr5eH95H/OFdsLjhrKCalhMrnxfjI+dDQb3Lg1paTpvHD11SMK+Wh/eR/zhZ0Zfw5QfBeovzKS5LDtvTOlxJ7G2zO5toubC5aLa+I81X8Uw99PK6KQAPba9jcWIuCDxU1yguIr5CNCMhB6iGixXVtsPSIqWrYPlWc3IB+sadB5l48FNObgoX2aInG7fcr/APhEvo/pOX8VmyX43va9uq+i04dQvnkbFGLvde19NwJNz3Aq90EolE+GaWZABGdNahvSkN+1zh9gqs4M408FRPazz/louxztZD4NHmUjXk0+/H1DppW7EfRYU+UvylmVnryOcGsbqQCXHrtouyo2ckETpo3xTRt9cxPz5NL9IadnmuXDMKmma7mx+LbYvc5wYwEDQku0uBft1Vr2EpWsNUOejkvC7MxmZzbdZc5oB3nQX3qatWUdU17EQgm7WKrBg0r4H1DcpjjNn69IbuHiD3XUeBc2HcrPye1rRK6nk+TqWc276djl8wSPELlwvDeZq3iYdGlzSyftCM9AAcczizTjdW6zTkn7oZFZNHHPgkzZxT5Q6U26LTfeL2PVYanqC3y7PuDZHNmp3mIF0jWyXLQN51FiuzZbG2srXTVB0lDw52/KXkG/YBa3ZfvXTW7EvDHSUkzJ47bmu6WXq6Ojjpu03blSVWUZJSdiVBNXWpUgpLAqsRzRPdezHtfp1A6+wlRq20jrPaSAbG9jx8eCti4KVJ341N/D6jjXUUt9Gid21qmvq5ntIIdkAI6gwA/FVxd+J0jmGztCA0kdQc0OHdo4XX3s7SiWqgY7VrpG5geI32PYbW8Vz4GSVFz55OnxWLVZU15Vt6+ptbs/II2ySvjga/1OdcQ546wxoJtqtGJYRJCGvdldG/1JGHMx3ZfgewqybcxxSVkmeqDC0NYGc092QZQ62YaG5cT49i5xXUzMPmpuf51xfzkf4t7Mp6OgLtBuJ4esRxWsa02lLvxY4HTim0QlFg75Gc4XRxR3ID5XhgcRvDeJstmK4DLA1shyvido2SN2dpPVfgdD5JBg8z4hI4tji1DHSvyN1JJDBvOt9w61YoYmtwedokbLaVp6IcGtN2aNzAE9e4DXvVp1mmrO+tiI001quCsYfg8s0cskYBbELv111BtYcdxW/FdnpqZkbpco5w5Q29y02v0rCw9qndhpzHS4g9vrNY0g77HK6xVOzknUkm9zck68Tc8VZTm5vsiHGKiu7JuXZOdj8r+bYAA4yOeGsFybNzH52l7BaMY2dmp2NkdkfG7QSRuzNvw14f8AlTPKfOTUxsv0WxNcB2uLrnyAHgmDSZsIrGnUNe3L2HMx381j4lZqrUyxm2tSzhG7iQuA0M8vO8w7LlZeTpFl2G+/r3bly4Rhz6mQRRWzEEgE2Ggude5WLk+P5Z/yzviuTk6/L4e6T+m5WlUaz24KqCeU002y0zjZz4YiSWtEkgaX2NrtbvtcaHiuDF8KlpZOblbY2zC2oc3rBTHpi+pnc43Jkf5BxaB5ABWPbZ5fSYe8m7jGbniei3XvU56ilG/JOSLT9CCp8EeYhM9zIo3GzXSEjOeOVoBcdx3DguiTZp4jbLz1PzbiQ1+c2JHzb5dD2dhUptc0z09HLCC6JsZY4NF+bf0ei4D1d1vDuSFvM4VK2YZXTSAxMdodMt35eA0J8utZ9abSafNrFskb2sU9ZRF3HMcldw8fgsrFdw8fgsqDeOxvh9VvcPcvtfEPqt7h7l9oZS3JnZIxNqBJO5oZEDIAfnvA6LQO+x+qourqHSPfI71nuc495N7eF7LSsqqhabkM2liY2QxX0aqjkJsw3Y/6DuPgbHwW/FuZbiAfFI10JlZJcHRvSBeD3G57iFAIqSopyzeliyqO1ie24q45qx743B7HNZYjUGzbH2j2KR2SxqFlNLFUEfi3NnhB+c8a5R9YDT9oqnrKh0E4KAVRqTkSGC4k6KqjnJuRIHPPW1x/GexzipHbSvikmDKcgxNzPuNxkkdne4ewfVVdWVboxzqXYjO8ti24TVRTYc+kMrYZQ/nAX9FsgzXALvZ16ArZsnNT0r5Wy1DM8sbow5gLo2dhkIFyewW6I1ubKnIs3hr3V9GWVXY2axO6LmlzCC17bkXFiCLgXFxbdwVu23xON8cZjblkqGRyzfRaCGN87n6gVcwLDvSJmxk2Z60jr2ysAu438Ld5C+MZrufmfIBYE2YN1o2jKxvkB7UlBSqJdkFK0X6mcIpY5ZC2WURAtdlcQSM/zQ63Df1blN4DM2ge+V00TyWOayOJxfzjjaxcQLNA1Nz4KrIr1KTm9XoRGeUy4318VI4G1nOxmUgMztzE7st+lfs+5Ry+nvuAOA/v++9Z4ilKpFQW3PsdODrQpOVSW9tPct20cMM9TJNHVwBrg2zSXX6Lba9G28KuMPMujljeMwcSBY9HKQRc7iDqPA9a4V984bWWawzhJOL02ZdYqNSm4VPdP1LXjno9e7n45o4ZSGiWKUlguBYOa+1joAPAblBV1FFEwjnmyS6WbFcsYNbl0hFnHhYbr6qORbwouOl9DjlNS1sXPF3xVtNTZJoonws5t8Ujsg1DRdpsbgZeAO/hay+KWopxh89MJ284XtkzODmscRluGGxcQMttRc8BZU9FT924vpe5bq82LNs1XxR0lcx72h0jA2Np3uIa7QeY81W4947wsLC2jTSbfco53t6Fl2+rY5qlr4nte3mWNJab6hzrjyLfNfWFV0bcMq4i8CR72lrLi7gCzUfZd5FVhZ/v+/JV6KyKPYnqfmbLNsRWxRelc7I1meEsbfTMTfQezzXNsNVshrI3yuDGgPuToLlhA9pUEiOinm9SFUat6HRibgZpS03Be8gjiC4kH2qe2propKaiYx7XOjjyvAPqnKAQfI+SrKAqXTWnoSp7+peKSnjdRU/+ZNEem51wRz5J0fo4FwsND1EhcVRsq6Zr5IatlU5ou4XOawueJOu/f1rG1NI6qeyemHOxmNjcrNXRFo1a5m8b77uvsWMBzUHOTzWY4xOjjiJGd7nEWLmjVrRl3nsXErpZovW+xs2m7NfUqyIUXorbU5Wcldw8fgsrFdw8fgsobx2N0Hqt7h7lsWuD1W9wWxSZS3CIiFQiIgCIiAIiIAiIgCIiAIiIAiIgCIiAIiIAiIgCIiAIiIAiIgCIiAAoiKLC4REUg5K7h4/BZWK7h4/BZUG8dj//2Q=="/>
          <p:cNvSpPr>
            <a:spLocks noChangeAspect="1" noChangeArrowheads="1"/>
          </p:cNvSpPr>
          <p:nvPr/>
        </p:nvSpPr>
        <p:spPr bwMode="auto">
          <a:xfrm>
            <a:off x="4294438" y="585528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SEhQUExQVFRUXGBYUFRYXFxcUHBUUGRUcFhcVFxUYHCggGhwlHBUWITEiJSosLi4uFyAzODQsNygtLiwBCgoKDg0OGxAQGywkICYsNCwsLCwsLCwsLCwvLCwsLCwsLCwsLCwsLCwsLCwsLCwsLCwsLCwsLCwsLCwsLCwsLP/AABEIAKwBJQMBIgACEQEDEQH/xAAbAAEAAgMBAQAAAAAAAAAAAAAABQYBAwQHAv/EAEwQAAEDAgMDCAUGDAQFBQAAAAEAAgMEEQUSIQYxQQcTIlFhcYGRFDKhscEzQnKCktEWIzRDUlNic6Kys/AVJMLhVHSTtPElY2SjpP/EABoBAQADAQEBAAAAAAAAAAAAAAABAgMEBQb/xAAzEQACAQIFAgQEAwkAAAAAAAAAAQIDEQQSITFBE1EFMmFxQlKBkRUiMwYUI0SCobHR8P/aAAwDAQACEQMRAD8AoKIi+iICIiAIiKAERFICIigBERSAiIgCIiAIiKAERFICIiAIiIAiIgCIiAIiIAiIgCIiAIiIAiIgCIiAL7ghc9zWNF3Oc1jRuu5xDWi501JC+F1YQ61RAeqaE+UrSqydlcEsdiMQG+leO98I9udfNRsZXxtzOpZMtr3aWSexjiVZeW4f5uD9yf6jlA8n2LSwVsDWOcGSSNjey/RcHnLe264uDfsXNGpUdPOrElaIW2kpnyvbHGMz3kNa24FydwudFceV+hZFXgsAHOxNkcBp0872l3iGjxv1qu7KvtW0p/8Aej/mC1jUzU867A7vwFxH/hJPB0R9z1rqdi6+NjpH0z2saC5zi6PRo1JtnurFyyTuFcwBzm2gZucR+ck6lShic9i3npsp0LecfYjiCL2KpTlVnFS0ByIiLpIOvCcOkqZmQxC733DRw0aXEk9gBPh2rlc0gkEWIJBHUQbEHyKv/Ju6Ojb6ZPpzsjKWHdxN5H68BoPqlcHKngvo9a57RZkw51v0t0g+1Y/WXNGvepkJKcsErKw7cV0MgsA2JxAgOFK8ggEHPFqDqD66+nbD4gBf0V5HY6J3sa8lXLlNlvhVBrvMR/8Azn715xhWMy0kglhcWlupANg8DXK4biDu161ywqVJxclYk5ponMcWuBa5ps5pBBB6iDuXwvTuWmlYPRZgLSPzMdwJaAHNv3FxHivMVtRqdSFwduFYTNUvLII3SOFiQ2wyg7i5xIDb2NrkXsVNN2BrCDkEMjhqWMmjc4eGa3tVjxGF1NgEHM3Bnc107hvLX3dYkcNGs7QO0rzzD6x8EjJY3Fr2EOBHZw7Rwsd48VlGpOd3G2gPmqpnxvcyRpY9ps5rhYg9oWpdeLV7qiaSZ9s0ji824XO4X4AWHgF8YdRvnljiYLukc1jd+8m1z2DeewFb3tG8iDFFRyTPDImOkedzWgk269Nw1Gvap78BasAc4IYSdzZZ4mnyBKtm1la3B6eOjpOjNI3PLNYZ7ere/AuN7dQBtvBXl8hzEuJJJ1JJJJPWSdSsoTnU1WiJJ6t2MrYm5zDnZvzxOZKP4HF3sVfBUlgWNzUcgkgeWm/Sbva8cQ5u4q8bb4RFV0bcTpm5XEB07BbW5yucbaZmu3kbxr1KHUlCSU9nyDzZduHYVLOJTE3PzTOceBvyXsSBx/vuXEr3yR1jYZqmR5IYynLnWF7APFzYb1pWm4QckQUQIvQuULY5rR6bR2dA/pyNZqG3/OMtvYd56t+7d56lKqqiuiTtoMJmnbI+KMvbEM0pBaMjbE3NyD807r7lxK5bCy5aPFf+XB/nHxVNUwm3JrsAiItCAiIgCIiALpwv5eH97F/UauZdOF/Lw/vYv6jVWWzB6lyq7PS1VRC6N0IyxlpEkrY3euTcB28a7xxUDs5hdNh8gqa2phe+PWOCB3PHPa13WHC5sN3Elb+W5g9KguL3hP8AUP3rztcdGnKdJK+hLJfavHXV1S6dwyg9Fjf0Yx6o7TqT3k9ltOzf5XTfvov5wo5SWzIvWU376L+cLplFRptLsD0TlOw6kkrGmes5h/NNAZzT5Ltzvs7M3TfcW7O0Km4rhFDHA58NcZpRlyx82Y813AE9LqBJ8FMcs/5ez9wz+pIqGsMPBuCeYBbaSmdK9kbBdz3NY0ftONh71qVw5P4BEKiveAWUzHNjB+dUOADRfsB/+wdS6Ksssbg2bd0EueKlhgndDSxiJrmxSEPkcA6V4IbZ1zYX7CrJjtLJX4M2WRj2VFNdzg9jmuIYMrzZwBIcyzu8diof4Y1//Fzfat36W67q4cmO1c0tS+nqZXStlYQzOb2eLkt7nNzfZC4506kYp6aag8zWCpna3BzSVcsPzQ4uj7Y3at8gbd4Khiu2Ms0bog9i2owkVWHYbGZ44SRDl5y9nuMAaGAjjrfwVcqNlqbC3xyV0j5j60cUUZDXubwe92ltQcuhPdcKR5SW/wDpWG90X/bf+Vt2SxWPFqV1BWH8a0Xik+c4N3PB/TaBY/pDffpLzo5lC99L6klG2t2lkr5uceA1rRljYDcNbe514k9fd1KEXbjWFSUszoZhZ7fJzTue39k/7cFxL0KeVRWXYHouw22cDaf0KuAMNi1jyC5uVxJySDeACTYjs3W17MU5MYpmGXD52uBuWscQ9h/ZbI3UcN9yF5e5pG8W0B100IuD4g37ipjZLGJaWpjdE4jNIxj2cJGueG2I67GwPA2XPOi43nTdgRtdRvhkfHK0sew2c07wfDhaxB3EEK08k0QdiUZPzWSOHflt7ifNdvLMG+mstbNzQzfbdb2KvbEYqKWtgld6mbI89TH9Eu8Lg+Cu5OdG/oQSPKpKXYlNf5ojaO7ID73FVJX7liw0sq2TgdCZgF/22aEfZynzVBVsO06asGF67yaDnMIqY3ereZo7jGHH2kleQleuUL/8OwIl+kswcWt3HNLo247GdI9xWeL2S5uSjyNu4K1bED8ViJ/+G/2uCqoCuOwUd6fEz1UpHnf7lpX/AEwjdye7aeiHmJzmpn33680TvNv0DfUd567/AHyh7F+jH0mmGamfYkN15ou1FrfmzfQ8NyooV/5PNshF/lKqzqd92tc7URl2mV1/zZue7uJIzqQcH1IfVAitkjajxTtgjHnIR8VVl6xi2yIoafE3xm8MsLTGOMZD7lpPEagg+HC58nVqE1Nykv8AtAERF0kBERAEREAXThkwZNC918rJYnutqcrZA51hxNgVzIoaurAuHKTtJBXSwvgz2Yx7XZ25dS4EW114qnoirTgoRyokKQ2fq2Q1MEsl8jJGvdYXNgb6BR6KZK6sQeg7WYzhlfMJny1bCGCOzYmWsHON9Te/S7tB2qFkgwkMdlmrXPyuyBzI2tzW6N7C9r2VYRYxoZdE2SFacYx2D/Dqejp81w7nagluUOktw11GY/wtVWRaygpNX4IC34fVuhljlZo6N7ZG8NWm9u771oRWaurAu/KNtDSV4ikh5wSs6Dg5mUGM62vfUtP8xVHduWUVIU1COVEl6222rpqqipoIuczxGPNmblFmxFhsb66kKlUlS+J7ZI3Fr2EOa4cCFqRRClGMcvAL/tbtTRYhTMLw+OrY24IZdma2rC4G+QnUHePMGgFEU06agrIF4mrcNrIIWyukpJ4Y2xB+XnGva0WGbLvHVex1O8Lmw2TD6F7ZhK+tlYbxMEZhja/5r3ufroeq+vDRVBFn0Ftd2B2YviclTM+aU3e83PAAcGgcABpZcaIt4pJWRBbsH2xb6P6JXRGop7ANIIEkdhplJ0NuGotu1Gi5ZsKoHm8VeWD9GaB5cOzMzQqtosuik7xdiS24e/DKRwkc+WtkabtYI+aiDhuLs5ubdWo7Dwi9qdpJq6QPlsGtuI423ysGnmTYXPGw3blDIiopPM9WArRshjkNNBWslzZp4ubZlbmF8rtXG+gu4KrorzgpqzICIisC6YdtoTh9RRzm55rLA/U9Vo3Hf3HgAR1KloipCmoXtyAiItAEREAREQBERAEREARYuttPTvk0Yx7z1Na53sAVJVIx3ZNjWinKTY+tk3U729r7M9jjdS9Lya1bvXfCwfSc8+Qbb2riqeKYWnvNEqDKYi9Hg5LwPlKk/UZb2uJXZHyf0LPlJpHfSljYPY0H2rjl4/hV5bv2ROR8s8sRetswDCY9/NH6Uxd/qW5jcJZuZTfYD/eCsX498lKb+gtHlo8dzDrQa7l7Q3GsOZ6oiH0Ybe5q+/wtoxucfCM/cqPxvEvy4eRF6fzHjLad53Mce5pK+xRS/q5PsO+5ex/hpS9cn2P91j8NqXrl+z/uo/F8fxhmM1L5jx70CX9VL/03/csGik/VyfYd9y9j/Dam65Psf7rI20pf0pPsFV/F/EF/LsZqXzHjBp3jexw+qR7wtZ0Xtv4X0h+efFjvuX3+EtG7fI3uLHfFqfjeMXmw7JvTfxHhwcFle3Or8PfvNOfpMb8WrScPwyT5lIe7m2+6ylftDNeejJDLHiSPF0Xsj9jcPk3Rt+pI74OXFUcmdK71ZJ2dzmOH8TLrWP7SYd+aMl9C3T7M8oRejVPJd+rqPB7PiHfBRFTyc1jfVMMg/ZeQfJzQuyn43gp/Hb30I6bKgil6zZeri9ankt1tHOD+C6iZGFps4EHqII9hXfTxNKp5ZJ/Uo00YREWy1ICIiAIiKQEREARdtLhj369Fg63nL5N9Y+AUlT4XTs+UfJKepgETe7O67j9kLOVRLZN+xR1ILdlfJUhh2CVE/wAlDI/tAsD9Y2HtVip8QZF8hTwxn9JwMz+/NIT7lirxmeT15XkdQdYeQsFg3iZeWKXv/oyliqaNcOwcoF6iaCnHU54eR4DT2rtiwDDYvlKmSc9TGljfd/qUOsrJ4KtU89V/06GTxr4RY4sRw+H5GiDj1yWcftOzELe/biQC0cMbB4u91lVUVV4Pht5Xl7tmbxlV8k5PtdVO/OBo/ZY3/UCuKbG6h3rTyeDiPYFwIumHh+Gh5YL7GTrVHu2bJKh7vWe497iVqssouhUoR2SM3JvdmFlEV7IgIiKQEREAREQGFlEQGEWUUWQuYst0dS9vqveO5xC1IqSo05bxX2LKTWzJCLHKlu6eTxcXew3XZFtdVN3yB30mN+ACg0XNPw7Cz81NfYuq1Rclrh27mHrRxu7szPbcrpO2cMgtNTX8WyDycAqWi5JeBYN6qNvZ2NVjKq5LTNFhE2+Mwk8WteweTLt9i4Jth6aT8mrW9jX5T7QQR4i6hVhI+F1Kf6VWS99TRY6XKNtfsHWx6tjEreuNwP8AC6xPgFXaiB0ZyyNcw9TgWnyKslNVyR+o97PouI9ykRtJORlkLJW/oysa8ff7VtCOMp75Zf2ZosXB7ooyK1VDKWXV1OYj1wvIH/TfceVlGVGDDfFKHDqkbzTu6+rT9pdEazfmi0aqtB8kQi2S07mmzmkH+9x3HwRa5kaXXcnQsr5buX0tDxAiIpAREQBERAEREAREQBERAEREAREQBERAEREAREQBERAEREAREQBERAEREAREQHLXHd4/BFiu4ePwWVBvF6HRHuHcPcvpfMe4dwX0pMXuERbKWB0j2saLue4NaO0mw9/sUN2VyDWi21VO6N7o3CzmuLXDqINvgs0MAkkjYSQHvawkbwHOAuO3VG1a5NnexpRSm0+EilqHQtcXgBpuQAdRfcP70UWojJSV0GrOwREViAiIgCIiAIiIAiwummo3yPYxgu55s0XAuTwudFSU4x3ZpClKabitjnRddZhskMpilbleLFwuDYEXGoNtxXK619NyiNWMpZUWlQnGn1HtexhERaGIREQBERAEREARSOEYLNVc5zQB5tuZ1zbrsB1k2PZprZRyrmTdiWmgiIrEBERAEREByV3Dx+CysV3Dx+CyoN47HRH6o7gvpfEPqjuHuX2pMXuFPbMv9HbJWEA83aOIH50z/uZc+Kgmgk6anhZWzFm0sUcVJKZw6IZpOabGWmWRoLiS5wJIHRXNiJaZO/8Ag0pr4hyg0rXPiq4/k6hgJP7YA39pbb7JVcwr5eH95H/OFdsLjhrKCalhMrnxfjI+dDQb3Lg1paTpvHD11SMK+Wh/eR/zhZ0Zfw5QfBeovzKS5LDtvTOlxJ7G2zO5toubC5aLa+I81X8Uw99PK6KQAPba9jcWIuCDxU1yguIr5CNCMhB6iGixXVtsPSIqWrYPlWc3IB+sadB5l48FNObgoX2aInG7fcr/APhEvo/pOX8VmyX43va9uq+i04dQvnkbFGLvde19NwJNz3Aq90EolE+GaWZABGdNahvSkN+1zh9gqs4M408FRPazz/louxztZD4NHmUjXk0+/H1DppW7EfRYU+UvylmVnryOcGsbqQCXHrtouyo2ckETpo3xTRt9cxPz5NL9IadnmuXDMKmma7mx+LbYvc5wYwEDQku0uBft1Vr2EpWsNUOejkvC7MxmZzbdZc5oB3nQX3qatWUdU17EQgm7WKrBg0r4H1DcpjjNn69IbuHiD3XUeBc2HcrPye1rRK6nk+TqWc276djl8wSPELlwvDeZq3iYdGlzSyftCM9AAcczizTjdW6zTkn7oZFZNHHPgkzZxT5Q6U26LTfeL2PVYanqC3y7PuDZHNmp3mIF0jWyXLQN51FiuzZbG2srXTVB0lDw52/KXkG/YBa3ZfvXTW7EvDHSUkzJ47bmu6WXq6Ojjpu03blSVWUZJSdiVBNXWpUgpLAqsRzRPdezHtfp1A6+wlRq20jrPaSAbG9jx8eCti4KVJ341N/D6jjXUUt9Gid21qmvq5ntIIdkAI6gwA/FVxd+J0jmGztCA0kdQc0OHdo4XX3s7SiWqgY7VrpG5geI32PYbW8Vz4GSVFz55OnxWLVZU15Vt6+ptbs/II2ySvjga/1OdcQ546wxoJtqtGJYRJCGvdldG/1JGHMx3ZfgewqybcxxSVkmeqDC0NYGc092QZQ62YaG5cT49i5xXUzMPmpuf51xfzkf4t7Mp6OgLtBuJ4esRxWsa02lLvxY4HTim0QlFg75Gc4XRxR3ID5XhgcRvDeJstmK4DLA1shyvido2SN2dpPVfgdD5JBg8z4hI4tji1DHSvyN1JJDBvOt9w61YoYmtwedokbLaVp6IcGtN2aNzAE9e4DXvVp1mmrO+tiI001quCsYfg8s0cskYBbELv111BtYcdxW/FdnpqZkbpco5w5Q29y02v0rCw9qndhpzHS4g9vrNY0g77HK6xVOzknUkm9zck68Tc8VZTm5vsiHGKiu7JuXZOdj8r+bYAA4yOeGsFybNzH52l7BaMY2dmp2NkdkfG7QSRuzNvw14f8AlTPKfOTUxsv0WxNcB2uLrnyAHgmDSZsIrGnUNe3L2HMx381j4lZqrUyxm2tSzhG7iQuA0M8vO8w7LlZeTpFl2G+/r3bly4Rhz6mQRRWzEEgE2Ggude5WLk+P5Z/yzviuTk6/L4e6T+m5WlUaz24KqCeU002y0zjZz4YiSWtEkgaX2NrtbvtcaHiuDF8KlpZOblbY2zC2oc3rBTHpi+pnc43Jkf5BxaB5ABWPbZ5fSYe8m7jGbniei3XvU56ilG/JOSLT9CCp8EeYhM9zIo3GzXSEjOeOVoBcdx3DguiTZp4jbLz1PzbiQ1+c2JHzb5dD2dhUptc0z09HLCC6JsZY4NF+bf0ei4D1d1vDuSFvM4VK2YZXTSAxMdodMt35eA0J8utZ9abSafNrFskb2sU9ZRF3HMcldw8fgsrFdw8fgsqDeOxvh9VvcPcvtfEPqt7h7l9oZS3JnZIxNqBJO5oZEDIAfnvA6LQO+x+qourqHSPfI71nuc495N7eF7LSsqqhabkM2liY2QxX0aqjkJsw3Y/6DuPgbHwW/FuZbiAfFI10JlZJcHRvSBeD3G57iFAIqSopyzeliyqO1ie24q45qx743B7HNZYjUGzbH2j2KR2SxqFlNLFUEfi3NnhB+c8a5R9YDT9oqnrKh0E4KAVRqTkSGC4k6KqjnJuRIHPPW1x/GexzipHbSvikmDKcgxNzPuNxkkdne4ewfVVdWVboxzqXYjO8ti24TVRTYc+kMrYZQ/nAX9FsgzXALvZ16ArZsnNT0r5Wy1DM8sbow5gLo2dhkIFyewW6I1ubKnIs3hr3V9GWVXY2axO6LmlzCC17bkXFiCLgXFxbdwVu23xON8cZjblkqGRyzfRaCGN87n6gVcwLDvSJmxk2Z60jr2ysAu438Ld5C+MZrufmfIBYE2YN1o2jKxvkB7UlBSqJdkFK0X6mcIpY5ZC2WURAtdlcQSM/zQ63Df1blN4DM2ge+V00TyWOayOJxfzjjaxcQLNA1Nz4KrIr1KTm9XoRGeUy4318VI4G1nOxmUgMztzE7st+lfs+5Ry+nvuAOA/v++9Z4ilKpFQW3PsdODrQpOVSW9tPct20cMM9TJNHVwBrg2zSXX6Lba9G28KuMPMujljeMwcSBY9HKQRc7iDqPA9a4V984bWWawzhJOL02ZdYqNSm4VPdP1LXjno9e7n45o4ZSGiWKUlguBYOa+1joAPAblBV1FFEwjnmyS6WbFcsYNbl0hFnHhYbr6qORbwouOl9DjlNS1sXPF3xVtNTZJoonws5t8Ujsg1DRdpsbgZeAO/hay+KWopxh89MJ284XtkzODmscRluGGxcQMttRc8BZU9FT924vpe5bq82LNs1XxR0lcx72h0jA2Np3uIa7QeY81W4947wsLC2jTSbfco53t6Fl2+rY5qlr4nte3mWNJab6hzrjyLfNfWFV0bcMq4i8CR72lrLi7gCzUfZd5FVhZ/v+/JV6KyKPYnqfmbLNsRWxRelc7I1meEsbfTMTfQezzXNsNVshrI3yuDGgPuToLlhA9pUEiOinm9SFUat6HRibgZpS03Be8gjiC4kH2qe2propKaiYx7XOjjyvAPqnKAQfI+SrKAqXTWnoSp7+peKSnjdRU/+ZNEem51wRz5J0fo4FwsND1EhcVRsq6Zr5IatlU5ou4XOawueJOu/f1rG1NI6qeyemHOxmNjcrNXRFo1a5m8b77uvsWMBzUHOTzWY4xOjjiJGd7nEWLmjVrRl3nsXErpZovW+xs2m7NfUqyIUXorbU5Wcldw8fgsrFdw8fgsobx2N0Hqt7h7lsWuD1W9wWxSZS3CIiFQiIgCIiAIiIAiIgCIiAIiIAiIgCIiAIiIAiIgCIiAIiIAiIgCIiAAoiKLC4REUg5K7h4/BZWK7h4/BZUG8dj//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SEhQUExQVFRUXGBYUFRYXFxcUHBUUGRUcFhcVFxUYHCggGhwlHBUWITEiJSosLi4uFyAzODQsNygtLiwBCgoKDg0OGxAQGywkICYsNCwsLCwsLCwsLCwvLCwsLCwsLCwsLCwsLCwsLCwsLCwsLCwsLCwsLCwsLCwsLCwsLP/AABEIAKwBJQMBIgACEQEDEQH/xAAbAAEAAgMBAQAAAAAAAAAAAAAABQYBAwQHAv/EAEwQAAEDAgMDCAUGDAQFBQAAAAEAAgMEEQUSIQYxQQcTIlFhcYGRFDKhscEzQnKCktEWIzRDUlNic6Kys/AVJMLhVHSTtPElY2SjpP/EABoBAQADAQEBAAAAAAAAAAAAAAABAgMEBQb/xAAzEQACAQIFAgQEAwkAAAAAAAAAAQIDEQQSITFBE1EFMmFxQlKBkRUiMwYUI0SCobHR8P/aAAwDAQACEQMRAD8AoKIi+iICIiAIiKAERFICIigBERSAiIgCIiAIiKAERFICIiAIiIAiIgCIiAIiIAiIgCIiAIiIAiIgCIiAL7ghc9zWNF3Oc1jRuu5xDWi501JC+F1YQ61RAeqaE+UrSqydlcEsdiMQG+leO98I9udfNRsZXxtzOpZMtr3aWSexjiVZeW4f5uD9yf6jlA8n2LSwVsDWOcGSSNjey/RcHnLe264uDfsXNGpUdPOrElaIW2kpnyvbHGMz3kNa24FydwudFceV+hZFXgsAHOxNkcBp0872l3iGjxv1qu7KvtW0p/8Aej/mC1jUzU867A7vwFxH/hJPB0R9z1rqdi6+NjpH0z2saC5zi6PRo1JtnurFyyTuFcwBzm2gZucR+ck6lShic9i3npsp0LecfYjiCL2KpTlVnFS0ByIiLpIOvCcOkqZmQxC733DRw0aXEk9gBPh2rlc0gkEWIJBHUQbEHyKv/Ju6Ojb6ZPpzsjKWHdxN5H68BoPqlcHKngvo9a57RZkw51v0t0g+1Y/WXNGvepkJKcsErKw7cV0MgsA2JxAgOFK8ggEHPFqDqD66+nbD4gBf0V5HY6J3sa8lXLlNlvhVBrvMR/8Azn715xhWMy0kglhcWlupANg8DXK4biDu161ywqVJxclYk5ponMcWuBa5ps5pBBB6iDuXwvTuWmlYPRZgLSPzMdwJaAHNv3FxHivMVtRqdSFwduFYTNUvLII3SOFiQ2wyg7i5xIDb2NrkXsVNN2BrCDkEMjhqWMmjc4eGa3tVjxGF1NgEHM3Bnc107hvLX3dYkcNGs7QO0rzzD6x8EjJY3Fr2EOBHZw7Rwsd48VlGpOd3G2gPmqpnxvcyRpY9ps5rhYg9oWpdeLV7qiaSZ9s0ji824XO4X4AWHgF8YdRvnljiYLukc1jd+8m1z2DeewFb3tG8iDFFRyTPDImOkedzWgk269Nw1Gvap78BasAc4IYSdzZZ4mnyBKtm1la3B6eOjpOjNI3PLNYZ7ere/AuN7dQBtvBXl8hzEuJJJ1JJJJPWSdSsoTnU1WiJJ6t2MrYm5zDnZvzxOZKP4HF3sVfBUlgWNzUcgkgeWm/Sbva8cQ5u4q8bb4RFV0bcTpm5XEB07BbW5yucbaZmu3kbxr1KHUlCSU9nyDzZduHYVLOJTE3PzTOceBvyXsSBx/vuXEr3yR1jYZqmR5IYynLnWF7APFzYb1pWm4QckQUQIvQuULY5rR6bR2dA/pyNZqG3/OMtvYd56t+7d56lKqqiuiTtoMJmnbI+KMvbEM0pBaMjbE3NyD807r7lxK5bCy5aPFf+XB/nHxVNUwm3JrsAiItCAiIgCIiALpwv5eH97F/UauZdOF/Lw/vYv6jVWWzB6lyq7PS1VRC6N0IyxlpEkrY3euTcB28a7xxUDs5hdNh8gqa2phe+PWOCB3PHPa13WHC5sN3Elb+W5g9KguL3hP8AUP3rztcdGnKdJK+hLJfavHXV1S6dwyg9Fjf0Yx6o7TqT3k9ltOzf5XTfvov5wo5SWzIvWU376L+cLplFRptLsD0TlOw6kkrGmes5h/NNAZzT5Ltzvs7M3TfcW7O0Km4rhFDHA58NcZpRlyx82Y813AE9LqBJ8FMcs/5ez9wz+pIqGsMPBuCeYBbaSmdK9kbBdz3NY0ftONh71qVw5P4BEKiveAWUzHNjB+dUOADRfsB/+wdS6Ksssbg2bd0EueKlhgndDSxiJrmxSEPkcA6V4IbZ1zYX7CrJjtLJX4M2WRj2VFNdzg9jmuIYMrzZwBIcyzu8diof4Y1//Fzfat36W67q4cmO1c0tS+nqZXStlYQzOb2eLkt7nNzfZC4506kYp6aag8zWCpna3BzSVcsPzQ4uj7Y3at8gbd4Khiu2Ms0bog9i2owkVWHYbGZ44SRDl5y9nuMAaGAjjrfwVcqNlqbC3xyV0j5j60cUUZDXubwe92ltQcuhPdcKR5SW/wDpWG90X/bf+Vt2SxWPFqV1BWH8a0Xik+c4N3PB/TaBY/pDffpLzo5lC99L6klG2t2lkr5uceA1rRljYDcNbe514k9fd1KEXbjWFSUszoZhZ7fJzTue39k/7cFxL0KeVRWXYHouw22cDaf0KuAMNi1jyC5uVxJySDeACTYjs3W17MU5MYpmGXD52uBuWscQ9h/ZbI3UcN9yF5e5pG8W0B100IuD4g37ipjZLGJaWpjdE4jNIxj2cJGueG2I67GwPA2XPOi43nTdgRtdRvhkfHK0sew2c07wfDhaxB3EEK08k0QdiUZPzWSOHflt7ifNdvLMG+mstbNzQzfbdb2KvbEYqKWtgld6mbI89TH9Eu8Lg+Cu5OdG/oQSPKpKXYlNf5ojaO7ID73FVJX7liw0sq2TgdCZgF/22aEfZynzVBVsO06asGF67yaDnMIqY3ereZo7jGHH2kleQleuUL/8OwIl+kswcWt3HNLo247GdI9xWeL2S5uSjyNu4K1bED8ViJ/+G/2uCqoCuOwUd6fEz1UpHnf7lpX/AEwjdye7aeiHmJzmpn33680TvNv0DfUd567/AHyh7F+jH0mmGamfYkN15ou1FrfmzfQ8NyooV/5PNshF/lKqzqd92tc7URl2mV1/zZue7uJIzqQcH1IfVAitkjajxTtgjHnIR8VVl6xi2yIoafE3xm8MsLTGOMZD7lpPEagg+HC58nVqE1Nykv8AtAERF0kBERAEREAXThkwZNC918rJYnutqcrZA51hxNgVzIoaurAuHKTtJBXSwvgz2Yx7XZ25dS4EW114qnoirTgoRyokKQ2fq2Q1MEsl8jJGvdYXNgb6BR6KZK6sQeg7WYzhlfMJny1bCGCOzYmWsHON9Te/S7tB2qFkgwkMdlmrXPyuyBzI2tzW6N7C9r2VYRYxoZdE2SFacYx2D/Dqejp81w7nagluUOktw11GY/wtVWRaygpNX4IC34fVuhljlZo6N7ZG8NWm9u771oRWaurAu/KNtDSV4ikh5wSs6Dg5mUGM62vfUtP8xVHduWUVIU1COVEl6222rpqqipoIuczxGPNmblFmxFhsb66kKlUlS+J7ZI3Fr2EOa4cCFqRRClGMcvAL/tbtTRYhTMLw+OrY24IZdma2rC4G+QnUHePMGgFEU06agrIF4mrcNrIIWyukpJ4Y2xB+XnGva0WGbLvHVex1O8Lmw2TD6F7ZhK+tlYbxMEZhja/5r3ufroeq+vDRVBFn0Ftd2B2YviclTM+aU3e83PAAcGgcABpZcaIt4pJWRBbsH2xb6P6JXRGop7ANIIEkdhplJ0NuGotu1Gi5ZsKoHm8VeWD9GaB5cOzMzQqtosuik7xdiS24e/DKRwkc+WtkabtYI+aiDhuLs5ubdWo7Dwi9qdpJq6QPlsGtuI423ysGnmTYXPGw3blDIiopPM9WArRshjkNNBWslzZp4ubZlbmF8rtXG+gu4KrorzgpqzICIisC6YdtoTh9RRzm55rLA/U9Vo3Hf3HgAR1KloipCmoXtyAiItAEREAREQBERAEREARYuttPTvk0Yx7z1Na53sAVJVIx3ZNjWinKTY+tk3U729r7M9jjdS9Lya1bvXfCwfSc8+Qbb2riqeKYWnvNEqDKYi9Hg5LwPlKk/UZb2uJXZHyf0LPlJpHfSljYPY0H2rjl4/hV5bv2ROR8s8sRetswDCY9/NH6Uxd/qW5jcJZuZTfYD/eCsX498lKb+gtHlo8dzDrQa7l7Q3GsOZ6oiH0Ybe5q+/wtoxucfCM/cqPxvEvy4eRF6fzHjLad53Mce5pK+xRS/q5PsO+5ex/hpS9cn2P91j8NqXrl+z/uo/F8fxhmM1L5jx70CX9VL/03/csGik/VyfYd9y9j/Dam65Psf7rI20pf0pPsFV/F/EF/LsZqXzHjBp3jexw+qR7wtZ0Xtv4X0h+efFjvuX3+EtG7fI3uLHfFqfjeMXmw7JvTfxHhwcFle3Or8PfvNOfpMb8WrScPwyT5lIe7m2+6ylftDNeejJDLHiSPF0Xsj9jcPk3Rt+pI74OXFUcmdK71ZJ2dzmOH8TLrWP7SYd+aMl9C3T7M8oRejVPJd+rqPB7PiHfBRFTyc1jfVMMg/ZeQfJzQuyn43gp/Hb30I6bKgil6zZeri9ankt1tHOD+C6iZGFps4EHqII9hXfTxNKp5ZJ/Uo00YREWy1ICIiAIiKQEREARdtLhj369Fg63nL5N9Y+AUlT4XTs+UfJKepgETe7O67j9kLOVRLZN+xR1ILdlfJUhh2CVE/wAlDI/tAsD9Y2HtVip8QZF8hTwxn9JwMz+/NIT7lirxmeT15XkdQdYeQsFg3iZeWKXv/oyliqaNcOwcoF6iaCnHU54eR4DT2rtiwDDYvlKmSc9TGljfd/qUOsrJ4KtU89V/06GTxr4RY4sRw+H5GiDj1yWcftOzELe/biQC0cMbB4u91lVUVV4Pht5Xl7tmbxlV8k5PtdVO/OBo/ZY3/UCuKbG6h3rTyeDiPYFwIumHh+Gh5YL7GTrVHu2bJKh7vWe497iVqssouhUoR2SM3JvdmFlEV7IgIiKQEREAREQGFlEQGEWUUWQuYst0dS9vqveO5xC1IqSo05bxX2LKTWzJCLHKlu6eTxcXew3XZFtdVN3yB30mN+ACg0XNPw7Cz81NfYuq1Rclrh27mHrRxu7szPbcrpO2cMgtNTX8WyDycAqWi5JeBYN6qNvZ2NVjKq5LTNFhE2+Mwk8WteweTLt9i4Jth6aT8mrW9jX5T7QQR4i6hVhI+F1Kf6VWS99TRY6XKNtfsHWx6tjEreuNwP8AC6xPgFXaiB0ZyyNcw9TgWnyKslNVyR+o97PouI9ykRtJORlkLJW/oysa8ff7VtCOMp75Zf2ZosXB7ooyK1VDKWXV1OYj1wvIH/TfceVlGVGDDfFKHDqkbzTu6+rT9pdEazfmi0aqtB8kQi2S07mmzmkH+9x3HwRa5kaXXcnQsr5buX0tDxAiIpAREQBERAEREAREQBERAEREAREQBERAEREAREQBERAEREAREQBERAEREAREQHLXHd4/BFiu4ePwWVBvF6HRHuHcPcvpfMe4dwX0pMXuERbKWB0j2saLue4NaO0mw9/sUN2VyDWi21VO6N7o3CzmuLXDqINvgs0MAkkjYSQHvawkbwHOAuO3VG1a5NnexpRSm0+EilqHQtcXgBpuQAdRfcP70UWojJSV0GrOwREViAiIgCIiAIiIAiwummo3yPYxgu55s0XAuTwudFSU4x3ZpClKabitjnRddZhskMpilbleLFwuDYEXGoNtxXK619NyiNWMpZUWlQnGn1HtexhERaGIREQBERAEREARSOEYLNVc5zQB5tuZ1zbrsB1k2PZprZRyrmTdiWmgiIrEBERAEREByV3Dx+CysV3Dx+CyoN47HRH6o7gvpfEPqjuHuX2pMXuFPbMv9HbJWEA83aOIH50z/uZc+Kgmgk6anhZWzFm0sUcVJKZw6IZpOabGWmWRoLiS5wJIHRXNiJaZO/8Ag0pr4hyg0rXPiq4/k6hgJP7YA39pbb7JVcwr5eH95H/OFdsLjhrKCalhMrnxfjI+dDQb3Lg1paTpvHD11SMK+Wh/eR/zhZ0Zfw5QfBeovzKS5LDtvTOlxJ7G2zO5toubC5aLa+I81X8Uw99PK6KQAPba9jcWIuCDxU1yguIr5CNCMhB6iGixXVtsPSIqWrYPlWc3IB+sadB5l48FNObgoX2aInG7fcr/APhEvo/pOX8VmyX43va9uq+i04dQvnkbFGLvde19NwJNz3Aq90EolE+GaWZABGdNahvSkN+1zh9gqs4M408FRPazz/louxztZD4NHmUjXk0+/H1DppW7EfRYU+UvylmVnryOcGsbqQCXHrtouyo2ckETpo3xTRt9cxPz5NL9IadnmuXDMKmma7mx+LbYvc5wYwEDQku0uBft1Vr2EpWsNUOejkvC7MxmZzbdZc5oB3nQX3qatWUdU17EQgm7WKrBg0r4H1DcpjjNn69IbuHiD3XUeBc2HcrPye1rRK6nk+TqWc276djl8wSPELlwvDeZq3iYdGlzSyftCM9AAcczizTjdW6zTkn7oZFZNHHPgkzZxT5Q6U26LTfeL2PVYanqC3y7PuDZHNmp3mIF0jWyXLQN51FiuzZbG2srXTVB0lDw52/KXkG/YBa3ZfvXTW7EvDHSUkzJ47bmu6WXq6Ojjpu03blSVWUZJSdiVBNXWpUgpLAqsRzRPdezHtfp1A6+wlRq20jrPaSAbG9jx8eCti4KVJ341N/D6jjXUUt9Gid21qmvq5ntIIdkAI6gwA/FVxd+J0jmGztCA0kdQc0OHdo4XX3s7SiWqgY7VrpG5geI32PYbW8Vz4GSVFz55OnxWLVZU15Vt6+ptbs/II2ySvjga/1OdcQ546wxoJtqtGJYRJCGvdldG/1JGHMx3ZfgewqybcxxSVkmeqDC0NYGc092QZQ62YaG5cT49i5xXUzMPmpuf51xfzkf4t7Mp6OgLtBuJ4esRxWsa02lLvxY4HTim0QlFg75Gc4XRxR3ID5XhgcRvDeJstmK4DLA1shyvido2SN2dpPVfgdD5JBg8z4hI4tji1DHSvyN1JJDBvOt9w61YoYmtwedokbLaVp6IcGtN2aNzAE9e4DXvVp1mmrO+tiI001quCsYfg8s0cskYBbELv111BtYcdxW/FdnpqZkbpco5w5Q29y02v0rCw9qndhpzHS4g9vrNY0g77HK6xVOzknUkm9zck68Tc8VZTm5vsiHGKiu7JuXZOdj8r+bYAA4yOeGsFybNzH52l7BaMY2dmp2NkdkfG7QSRuzNvw14f8AlTPKfOTUxsv0WxNcB2uLrnyAHgmDSZsIrGnUNe3L2HMx381j4lZqrUyxm2tSzhG7iQuA0M8vO8w7LlZeTpFl2G+/r3bly4Rhz6mQRRWzEEgE2Ggude5WLk+P5Z/yzviuTk6/L4e6T+m5WlUaz24KqCeU002y0zjZz4YiSWtEkgaX2NrtbvtcaHiuDF8KlpZOblbY2zC2oc3rBTHpi+pnc43Jkf5BxaB5ABWPbZ5fSYe8m7jGbniei3XvU56ilG/JOSLT9CCp8EeYhM9zIo3GzXSEjOeOVoBcdx3DguiTZp4jbLz1PzbiQ1+c2JHzb5dD2dhUptc0z09HLCC6JsZY4NF+bf0ei4D1d1vDuSFvM4VK2YZXTSAxMdodMt35eA0J8utZ9abSafNrFskb2sU9ZRF3HMcldw8fgsrFdw8fgsqDeOxvh9VvcPcvtfEPqt7h7l9oZS3JnZIxNqBJO5oZEDIAfnvA6LQO+x+qourqHSPfI71nuc495N7eF7LSsqqhabkM2liY2QxX0aqjkJsw3Y/6DuPgbHwW/FuZbiAfFI10JlZJcHRvSBeD3G57iFAIqSopyzeliyqO1ie24q45qx743B7HNZYjUGzbH2j2KR2SxqFlNLFUEfi3NnhB+c8a5R9YDT9oqnrKh0E4KAVRqTkSGC4k6KqjnJuRIHPPW1x/GexzipHbSvikmDKcgxNzPuNxkkdne4ewfVVdWVboxzqXYjO8ti24TVRTYc+kMrYZQ/nAX9FsgzXALvZ16ArZsnNT0r5Wy1DM8sbow5gLo2dhkIFyewW6I1ubKnIs3hr3V9GWVXY2axO6LmlzCC17bkXFiCLgXFxbdwVu23xON8cZjblkqGRyzfRaCGN87n6gVcwLDvSJmxk2Z60jr2ysAu438Ld5C+MZrufmfIBYE2YN1o2jKxvkB7UlBSqJdkFK0X6mcIpY5ZC2WURAtdlcQSM/zQ63Df1blN4DM2ge+V00TyWOayOJxfzjjaxcQLNA1Nz4KrIr1KTm9XoRGeUy4318VI4G1nOxmUgMztzE7st+lfs+5Ry+nvuAOA/v++9Z4ilKpFQW3PsdODrQpOVSW9tPct20cMM9TJNHVwBrg2zSXX6Lba9G28KuMPMujljeMwcSBY9HKQRc7iDqPA9a4V984bWWawzhJOL02ZdYqNSm4VPdP1LXjno9e7n45o4ZSGiWKUlguBYOa+1joAPAblBV1FFEwjnmyS6WbFcsYNbl0hFnHhYbr6qORbwouOl9DjlNS1sXPF3xVtNTZJoonws5t8Ujsg1DRdpsbgZeAO/hay+KWopxh89MJ284XtkzODmscRluGGxcQMttRc8BZU9FT924vpe5bq82LNs1XxR0lcx72h0jA2Np3uIa7QeY81W4947wsLC2jTSbfco53t6Fl2+rY5qlr4nte3mWNJab6hzrjyLfNfWFV0bcMq4i8CR72lrLi7gCzUfZd5FVhZ/v+/JV6KyKPYnqfmbLNsRWxRelc7I1meEsbfTMTfQezzXNsNVshrI3yuDGgPuToLlhA9pUEiOinm9SFUat6HRibgZpS03Be8gjiC4kH2qe2propKaiYx7XOjjyvAPqnKAQfI+SrKAqXTWnoSp7+peKSnjdRU/+ZNEem51wRz5J0fo4FwsND1EhcVRsq6Zr5IatlU5ou4XOawueJOu/f1rG1NI6qeyemHOxmNjcrNXRFo1a5m8b77uvsWMBzUHOTzWY4xOjjiJGd7nEWLmjVrRl3nsXErpZovW+xs2m7NfUqyIUXorbU5Wcldw8fgsrFdw8fgsobx2N0Hqt7h7lsWuD1W9wWxSZS3CIiFQiIgCIiAIiIAiIgCIiAIiIAiIgCIiAIiIAiIgCIiAIiIAiIgCIiAAoiKLC4REUg5K7h4/BZWK7h4/BZUG8dj//2Q=="/>
          <p:cNvSpPr>
            <a:spLocks noChangeAspect="1" noChangeArrowheads="1"/>
          </p:cNvSpPr>
          <p:nvPr/>
        </p:nvSpPr>
        <p:spPr bwMode="auto">
          <a:xfrm>
            <a:off x="2761164" y="5165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data:image/jpeg;base64,/9j/4AAQSkZJRgABAQAAAQABAAD/2wCEAAkGBxQSEhQUExQVFRUXGBYUFRYXFxcUHBUUGRUcFhcVFxUYHCggGhwlHBUWITEiJSosLi4uFyAzODQsNygtLiwBCgoKDg0OGxAQGywkICYsNCwsLCwsLCwsLCwvLCwsLCwsLCwsLCwsLCwsLCwsLCwsLCwsLCwsLCwsLCwsLCwsLP/AABEIAKwBJQMBIgACEQEDEQH/xAAbAAEAAgMBAQAAAAAAAAAAAAAABQYBAwQHAv/EAEwQAAEDAgMDCAUGDAQFBQAAAAEAAgMEEQUSIQYxQQcTIlFhcYGRFDKhscEzQnKCktEWIzRDUlNic6Kys/AVJMLhVHSTtPElY2SjpP/EABoBAQADAQEBAAAAAAAAAAAAAAABAgMEBQb/xAAzEQACAQIFAgQEAwkAAAAAAAAAAQIDEQQSITFBE1EFMmFxQlKBkRUiMwYUI0SCobHR8P/aAAwDAQACEQMRAD8AoKIi+iICIiAIiKAERFICIigBERSAiIgCIiAIiKAERFICIiAIiIAiIgCIiAIiIAiIgCIiAIiIAiIgCIiAL7ghc9zWNF3Oc1jRuu5xDWi501JC+F1YQ61RAeqaE+UrSqydlcEsdiMQG+leO98I9udfNRsZXxtzOpZMtr3aWSexjiVZeW4f5uD9yf6jlA8n2LSwVsDWOcGSSNjey/RcHnLe264uDfsXNGpUdPOrElaIW2kpnyvbHGMz3kNa24FydwudFceV+hZFXgsAHOxNkcBp0872l3iGjxv1qu7KvtW0p/8Aej/mC1jUzU867A7vwFxH/hJPB0R9z1rqdi6+NjpH0z2saC5zi6PRo1JtnurFyyTuFcwBzm2gZucR+ck6lShic9i3npsp0LecfYjiCL2KpTlVnFS0ByIiLpIOvCcOkqZmQxC733DRw0aXEk9gBPh2rlc0gkEWIJBHUQbEHyKv/Ju6Ojb6ZPpzsjKWHdxN5H68BoPqlcHKngvo9a57RZkw51v0t0g+1Y/WXNGvepkJKcsErKw7cV0MgsA2JxAgOFK8ggEHPFqDqD66+nbD4gBf0V5HY6J3sa8lXLlNlvhVBrvMR/8Azn715xhWMy0kglhcWlupANg8DXK4biDu161ywqVJxclYk5ponMcWuBa5ps5pBBB6iDuXwvTuWmlYPRZgLSPzMdwJaAHNv3FxHivMVtRqdSFwduFYTNUvLII3SOFiQ2wyg7i5xIDb2NrkXsVNN2BrCDkEMjhqWMmjc4eGa3tVjxGF1NgEHM3Bnc107hvLX3dYkcNGs7QO0rzzD6x8EjJY3Fr2EOBHZw7Rwsd48VlGpOd3G2gPmqpnxvcyRpY9ps5rhYg9oWpdeLV7qiaSZ9s0ji824XO4X4AWHgF8YdRvnljiYLukc1jd+8m1z2DeewFb3tG8iDFFRyTPDImOkedzWgk269Nw1Gvap78BasAc4IYSdzZZ4mnyBKtm1la3B6eOjpOjNI3PLNYZ7ere/AuN7dQBtvBXl8hzEuJJJ1JJJJPWSdSsoTnU1WiJJ6t2MrYm5zDnZvzxOZKP4HF3sVfBUlgWNzUcgkgeWm/Sbva8cQ5u4q8bb4RFV0bcTpm5XEB07BbW5yucbaZmu3kbxr1KHUlCSU9nyDzZduHYVLOJTE3PzTOceBvyXsSBx/vuXEr3yR1jYZqmR5IYynLnWF7APFzYb1pWm4QckQUQIvQuULY5rR6bR2dA/pyNZqG3/OMtvYd56t+7d56lKqqiuiTtoMJmnbI+KMvbEM0pBaMjbE3NyD807r7lxK5bCy5aPFf+XB/nHxVNUwm3JrsAiItCAiIgCIiALpwv5eH97F/UauZdOF/Lw/vYv6jVWWzB6lyq7PS1VRC6N0IyxlpEkrY3euTcB28a7xxUDs5hdNh8gqa2phe+PWOCB3PHPa13WHC5sN3Elb+W5g9KguL3hP8AUP3rztcdGnKdJK+hLJfavHXV1S6dwyg9Fjf0Yx6o7TqT3k9ltOzf5XTfvov5wo5SWzIvWU376L+cLplFRptLsD0TlOw6kkrGmes5h/NNAZzT5Ltzvs7M3TfcW7O0Km4rhFDHA58NcZpRlyx82Y813AE9LqBJ8FMcs/5ez9wz+pIqGsMPBuCeYBbaSmdK9kbBdz3NY0ftONh71qVw5P4BEKiveAWUzHNjB+dUOADRfsB/+wdS6Ksssbg2bd0EueKlhgndDSxiJrmxSEPkcA6V4IbZ1zYX7CrJjtLJX4M2WRj2VFNdzg9jmuIYMrzZwBIcyzu8diof4Y1//Fzfat36W67q4cmO1c0tS+nqZXStlYQzOb2eLkt7nNzfZC4506kYp6aag8zWCpna3BzSVcsPzQ4uj7Y3at8gbd4Khiu2Ms0bog9i2owkVWHYbGZ44SRDl5y9nuMAaGAjjrfwVcqNlqbC3xyV0j5j60cUUZDXubwe92ltQcuhPdcKR5SW/wDpWG90X/bf+Vt2SxWPFqV1BWH8a0Xik+c4N3PB/TaBY/pDffpLzo5lC99L6klG2t2lkr5uceA1rRljYDcNbe514k9fd1KEXbjWFSUszoZhZ7fJzTue39k/7cFxL0KeVRWXYHouw22cDaf0KuAMNi1jyC5uVxJySDeACTYjs3W17MU5MYpmGXD52uBuWscQ9h/ZbI3UcN9yF5e5pG8W0B100IuD4g37ipjZLGJaWpjdE4jNIxj2cJGueG2I67GwPA2XPOi43nTdgRtdRvhkfHK0sew2c07wfDhaxB3EEK08k0QdiUZPzWSOHflt7ifNdvLMG+mstbNzQzfbdb2KvbEYqKWtgld6mbI89TH9Eu8Lg+Cu5OdG/oQSPKpKXYlNf5ojaO7ID73FVJX7liw0sq2TgdCZgF/22aEfZynzVBVsO06asGF67yaDnMIqY3ereZo7jGHH2kleQleuUL/8OwIl+kswcWt3HNLo247GdI9xWeL2S5uSjyNu4K1bED8ViJ/+G/2uCqoCuOwUd6fEz1UpHnf7lpX/AEwjdye7aeiHmJzmpn33680TvNv0DfUd567/AHyh7F+jH0mmGamfYkN15ou1FrfmzfQ8NyooV/5PNshF/lKqzqd92tc7URl2mV1/zZue7uJIzqQcH1IfVAitkjajxTtgjHnIR8VVl6xi2yIoafE3xm8MsLTGOMZD7lpPEagg+HC58nVqE1Nykv8AtAERF0kBERAEREAXThkwZNC918rJYnutqcrZA51hxNgVzIoaurAuHKTtJBXSwvgz2Yx7XZ25dS4EW114qnoirTgoRyokKQ2fq2Q1MEsl8jJGvdYXNgb6BR6KZK6sQeg7WYzhlfMJny1bCGCOzYmWsHON9Te/S7tB2qFkgwkMdlmrXPyuyBzI2tzW6N7C9r2VYRYxoZdE2SFacYx2D/Dqejp81w7nagluUOktw11GY/wtVWRaygpNX4IC34fVuhljlZo6N7ZG8NWm9u771oRWaurAu/KNtDSV4ikh5wSs6Dg5mUGM62vfUtP8xVHduWUVIU1COVEl6222rpqqipoIuczxGPNmblFmxFhsb66kKlUlS+J7ZI3Fr2EOa4cCFqRRClGMcvAL/tbtTRYhTMLw+OrY24IZdma2rC4G+QnUHePMGgFEU06agrIF4mrcNrIIWyukpJ4Y2xB+XnGva0WGbLvHVex1O8Lmw2TD6F7ZhK+tlYbxMEZhja/5r3ufroeq+vDRVBFn0Ftd2B2YviclTM+aU3e83PAAcGgcABpZcaIt4pJWRBbsH2xb6P6JXRGop7ANIIEkdhplJ0NuGotu1Gi5ZsKoHm8VeWD9GaB5cOzMzQqtosuik7xdiS24e/DKRwkc+WtkabtYI+aiDhuLs5ubdWo7Dwi9qdpJq6QPlsGtuI423ysGnmTYXPGw3blDIiopPM9WArRshjkNNBWslzZp4ubZlbmF8rtXG+gu4KrorzgpqzICIisC6YdtoTh9RRzm55rLA/U9Vo3Hf3HgAR1KloipCmoXtyAiItAEREAREQBERAEREARYuttPTvk0Yx7z1Na53sAVJVIx3ZNjWinKTY+tk3U729r7M9jjdS9Lya1bvXfCwfSc8+Qbb2riqeKYWnvNEqDKYi9Hg5LwPlKk/UZb2uJXZHyf0LPlJpHfSljYPY0H2rjl4/hV5bv2ROR8s8sRetswDCY9/NH6Uxd/qW5jcJZuZTfYD/eCsX498lKb+gtHlo8dzDrQa7l7Q3GsOZ6oiH0Ybe5q+/wtoxucfCM/cqPxvEvy4eRF6fzHjLad53Mce5pK+xRS/q5PsO+5ex/hpS9cn2P91j8NqXrl+z/uo/F8fxhmM1L5jx70CX9VL/03/csGik/VyfYd9y9j/Dam65Psf7rI20pf0pPsFV/F/EF/LsZqXzHjBp3jexw+qR7wtZ0Xtv4X0h+efFjvuX3+EtG7fI3uLHfFqfjeMXmw7JvTfxHhwcFle3Or8PfvNOfpMb8WrScPwyT5lIe7m2+6ylftDNeejJDLHiSPF0Xsj9jcPk3Rt+pI74OXFUcmdK71ZJ2dzmOH8TLrWP7SYd+aMl9C3T7M8oRejVPJd+rqPB7PiHfBRFTyc1jfVMMg/ZeQfJzQuyn43gp/Hb30I6bKgil6zZeri9ankt1tHOD+C6iZGFps4EHqII9hXfTxNKp5ZJ/Uo00YREWy1ICIiAIiKQEREARdtLhj369Fg63nL5N9Y+AUlT4XTs+UfJKepgETe7O67j9kLOVRLZN+xR1ILdlfJUhh2CVE/wAlDI/tAsD9Y2HtVip8QZF8hTwxn9JwMz+/NIT7lirxmeT15XkdQdYeQsFg3iZeWKXv/oyliqaNcOwcoF6iaCnHU54eR4DT2rtiwDDYvlKmSc9TGljfd/qUOsrJ4KtU89V/06GTxr4RY4sRw+H5GiDj1yWcftOzELe/biQC0cMbB4u91lVUVV4Pht5Xl7tmbxlV8k5PtdVO/OBo/ZY3/UCuKbG6h3rTyeDiPYFwIumHh+Gh5YL7GTrVHu2bJKh7vWe497iVqssouhUoR2SM3JvdmFlEV7IgIiKQEREAREQGFlEQGEWUUWQuYst0dS9vqveO5xC1IqSo05bxX2LKTWzJCLHKlu6eTxcXew3XZFtdVN3yB30mN+ACg0XNPw7Cz81NfYuq1Rclrh27mHrRxu7szPbcrpO2cMgtNTX8WyDycAqWi5JeBYN6qNvZ2NVjKq5LTNFhE2+Mwk8WteweTLt9i4Jth6aT8mrW9jX5T7QQR4i6hVhI+F1Kf6VWS99TRY6XKNtfsHWx6tjEreuNwP8AC6xPgFXaiB0ZyyNcw9TgWnyKslNVyR+o97PouI9ykRtJORlkLJW/oysa8ff7VtCOMp75Zf2ZosXB7ooyK1VDKWXV1OYj1wvIH/TfceVlGVGDDfFKHDqkbzTu6+rT9pdEazfmi0aqtB8kQi2S07mmzmkH+9x3HwRa5kaXXcnQsr5buX0tDxAiIpAREQBERAEREAREQBERAEREAREQBERAEREAREQBERAEREAREQBERAEREAREQHLXHd4/BFiu4ePwWVBvF6HRHuHcPcvpfMe4dwX0pMXuERbKWB0j2saLue4NaO0mw9/sUN2VyDWi21VO6N7o3CzmuLXDqINvgs0MAkkjYSQHvawkbwHOAuO3VG1a5NnexpRSm0+EilqHQtcXgBpuQAdRfcP70UWojJSV0GrOwREViAiIgCIiAIiIAiwummo3yPYxgu55s0XAuTwudFSU4x3ZpClKabitjnRddZhskMpilbleLFwuDYEXGoNtxXK619NyiNWMpZUWlQnGn1HtexhERaGIREQBERAEREARSOEYLNVc5zQB5tuZ1zbrsB1k2PZprZRyrmTdiWmgiIrEBERAEREByV3Dx+CysV3Dx+CyoN47HRH6o7gvpfEPqjuHuX2pMXuFPbMv9HbJWEA83aOIH50z/uZc+Kgmgk6anhZWzFm0sUcVJKZw6IZpOabGWmWRoLiS5wJIHRXNiJaZO/8Ag0pr4hyg0rXPiq4/k6hgJP7YA39pbb7JVcwr5eH95H/OFdsLjhrKCalhMrnxfjI+dDQb3Lg1paTpvHD11SMK+Wh/eR/zhZ0Zfw5QfBeovzKS5LDtvTOlxJ7G2zO5toubC5aLa+I81X8Uw99PK6KQAPba9jcWIuCDxU1yguIr5CNCMhB6iGixXVtsPSIqWrYPlWc3IB+sadB5l48FNObgoX2aInG7fcr/APhEvo/pOX8VmyX43va9uq+i04dQvnkbFGLvde19NwJNz3Aq90EolE+GaWZABGdNahvSkN+1zh9gqs4M408FRPazz/louxztZD4NHmUjXk0+/H1DppW7EfRYU+UvylmVnryOcGsbqQCXHrtouyo2ckETpo3xTRt9cxPz5NL9IadnmuXDMKmma7mx+LbYvc5wYwEDQku0uBft1Vr2EpWsNUOejkvC7MxmZzbdZc5oB3nQX3qatWUdU17EQgm7WKrBg0r4H1DcpjjNn69IbuHiD3XUeBc2HcrPye1rRK6nk+TqWc276djl8wSPELlwvDeZq3iYdGlzSyftCM9AAcczizTjdW6zTkn7oZFZNHHPgkzZxT5Q6U26LTfeL2PVYanqC3y7PuDZHNmp3mIF0jWyXLQN51FiuzZbG2srXTVB0lDw52/KXkG/YBa3ZfvXTW7EvDHSUkzJ47bmu6WXq6Ojjpu03blSVWUZJSdiVBNXWpUgpLAqsRzRPdezHtfp1A6+wlRq20jrPaSAbG9jx8eCti4KVJ341N/D6jjXUUt9Gid21qmvq5ntIIdkAI6gwA/FVxd+J0jmGztCA0kdQc0OHdo4XX3s7SiWqgY7VrpG5geI32PYbW8Vz4GSVFz55OnxWLVZU15Vt6+ptbs/II2ySvjga/1OdcQ546wxoJtqtGJYRJCGvdldG/1JGHMx3ZfgewqybcxxSVkmeqDC0NYGc092QZQ62YaG5cT49i5xXUzMPmpuf51xfzkf4t7Mp6OgLtBuJ4esRxWsa02lLvxY4HTim0QlFg75Gc4XRxR3ID5XhgcRvDeJstmK4DLA1shyvido2SN2dpPVfgdD5JBg8z4hI4tji1DHSvyN1JJDBvOt9w61YoYmtwedokbLaVp6IcGtN2aNzAE9e4DXvVp1mmrO+tiI001quCsYfg8s0cskYBbELv111BtYcdxW/FdnpqZkbpco5w5Q29y02v0rCw9qndhpzHS4g9vrNY0g77HK6xVOzknUkm9zck68Tc8VZTm5vsiHGKiu7JuXZOdj8r+bYAA4yOeGsFybNzH52l7BaMY2dmp2NkdkfG7QSRuzNvw14f8AlTPKfOTUxsv0WxNcB2uLrnyAHgmDSZsIrGnUNe3L2HMx381j4lZqrUyxm2tSzhG7iQuA0M8vO8w7LlZeTpFl2G+/r3bly4Rhz6mQRRWzEEgE2Ggude5WLk+P5Z/yzviuTk6/L4e6T+m5WlUaz24KqCeU002y0zjZz4YiSWtEkgaX2NrtbvtcaHiuDF8KlpZOblbY2zC2oc3rBTHpi+pnc43Jkf5BxaB5ABWPbZ5fSYe8m7jGbniei3XvU56ilG/JOSLT9CCp8EeYhM9zIo3GzXSEjOeOVoBcdx3DguiTZp4jbLz1PzbiQ1+c2JHzb5dD2dhUptc0z09HLCC6JsZY4NF+bf0ei4D1d1vDuSFvM4VK2YZXTSAxMdodMt35eA0J8utZ9abSafNrFskb2sU9ZRF3HMcldw8fgsrFdw8fgsqDeOxvh9VvcPcvtfEPqt7h7l9oZS3JnZIxNqBJO5oZEDIAfnvA6LQO+x+qourqHSPfI71nuc495N7eF7LSsqqhabkM2liY2QxX0aqjkJsw3Y/6DuPgbHwW/FuZbiAfFI10JlZJcHRvSBeD3G57iFAIqSopyzeliyqO1ie24q45qx743B7HNZYjUGzbH2j2KR2SxqFlNLFUEfi3NnhB+c8a5R9YDT9oqnrKh0E4KAVRqTkSGC4k6KqjnJuRIHPPW1x/GexzipHbSvikmDKcgxNzPuNxkkdne4ewfVVdWVboxzqXYjO8ti24TVRTYc+kMrYZQ/nAX9FsgzXALvZ16ArZsnNT0r5Wy1DM8sbow5gLo2dhkIFyewW6I1ubKnIs3hr3V9GWVXY2axO6LmlzCC17bkXFiCLgXFxbdwVu23xON8cZjblkqGRyzfRaCGN87n6gVcwLDvSJmxk2Z60jr2ysAu438Ld5C+MZrufmfIBYE2YN1o2jKxvkB7UlBSqJdkFK0X6mcIpY5ZC2WURAtdlcQSM/zQ63Df1blN4DM2ge+V00TyWOayOJxfzjjaxcQLNA1Nz4KrIr1KTm9XoRGeUy4318VI4G1nOxmUgMztzE7st+lfs+5Ry+nvuAOA/v++9Z4ilKpFQW3PsdODrQpOVSW9tPct20cMM9TJNHVwBrg2zSXX6Lba9G28KuMPMujljeMwcSBY9HKQRc7iDqPA9a4V984bWWawzhJOL02ZdYqNSm4VPdP1LXjno9e7n45o4ZSGiWKUlguBYOa+1joAPAblBV1FFEwjnmyS6WbFcsYNbl0hFnHhYbr6qORbwouOl9DjlNS1sXPF3xVtNTZJoonws5t8Ujsg1DRdpsbgZeAO/hay+KWopxh89MJ284XtkzODmscRluGGxcQMttRc8BZU9FT924vpe5bq82LNs1XxR0lcx72h0jA2Np3uIa7QeY81W4947wsLC2jTSbfco53t6Fl2+rY5qlr4nte3mWNJab6hzrjyLfNfWFV0bcMq4i8CR72lrLi7gCzUfZd5FVhZ/v+/JV6KyKPYnqfmbLNsRWxRelc7I1meEsbfTMTfQezzXNsNVshrI3yuDGgPuToLlhA9pUEiOinm9SFUat6HRibgZpS03Be8gjiC4kH2qe2propKaiYx7XOjjyvAPqnKAQfI+SrKAqXTWnoSp7+peKSnjdRU/+ZNEem51wRz5J0fo4FwsND1EhcVRsq6Zr5IatlU5ou4XOawueJOu/f1rG1NI6qeyemHOxmNjcrNXRFo1a5m8b77uvsWMBzUHOTzWY4xOjjiJGd7nEWLmjVrRl3nsXErpZovW+xs2m7NfUqyIUXorbU5Wcldw8fgsrFdw8fgsobx2N0Hqt7h7lsWuD1W9wWxSZS3CIiFQiIgCIiAIiIAiIgCIiAIiIAiIgCIiAIiIAiIgCIiAIiIAiIgCIiAAoiKLC4REUg5K7h4/BZWK7h4/BZUG8dj//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301" y="4273381"/>
            <a:ext cx="4219073" cy="2175710"/>
          </a:xfrm>
          <a:prstGeom prst="rect">
            <a:avLst/>
          </a:prstGeom>
        </p:spPr>
      </p:pic>
    </p:spTree>
    <p:extLst>
      <p:ext uri="{BB962C8B-B14F-4D97-AF65-F5344CB8AC3E}">
        <p14:creationId xmlns:p14="http://schemas.microsoft.com/office/powerpoint/2010/main" val="1399938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199" y="509475"/>
            <a:ext cx="10430933" cy="5693866"/>
          </a:xfrm>
          <a:prstGeom prst="rect">
            <a:avLst/>
          </a:prstGeom>
        </p:spPr>
        <p:txBody>
          <a:bodyPr wrap="square">
            <a:spAutoFit/>
          </a:bodyPr>
          <a:lstStyle/>
          <a:p>
            <a:r>
              <a:rPr lang="en-US" sz="2800" dirty="0">
                <a:solidFill>
                  <a:srgbClr val="222222"/>
                </a:solidFill>
                <a:latin typeface="Georgia" panose="02040502050405020303" pitchFamily="18" charset="0"/>
              </a:rPr>
              <a:t>In the last decade, the federal government has handed states more than $600 million to help them create these databases. The idea, says </a:t>
            </a:r>
            <a:r>
              <a:rPr lang="en-US" sz="2800" dirty="0">
                <a:solidFill>
                  <a:srgbClr val="3D82A8"/>
                </a:solidFill>
                <a:latin typeface="Georgia" panose="02040502050405020303" pitchFamily="18" charset="0"/>
                <a:hlinkClick r:id="rId2"/>
              </a:rPr>
              <a:t>Stephen </a:t>
            </a:r>
            <a:r>
              <a:rPr lang="en-US" sz="2800" dirty="0" err="1">
                <a:solidFill>
                  <a:srgbClr val="3D82A8"/>
                </a:solidFill>
                <a:latin typeface="Georgia" panose="02040502050405020303" pitchFamily="18" charset="0"/>
                <a:hlinkClick r:id="rId2"/>
              </a:rPr>
              <a:t>Balkam</a:t>
            </a:r>
            <a:r>
              <a:rPr lang="en-US" sz="2800" dirty="0">
                <a:solidFill>
                  <a:srgbClr val="222222"/>
                </a:solidFill>
                <a:latin typeface="Georgia" panose="02040502050405020303" pitchFamily="18" charset="0"/>
              </a:rPr>
              <a:t>, head of the </a:t>
            </a:r>
            <a:r>
              <a:rPr lang="en-US" sz="2800" dirty="0">
                <a:solidFill>
                  <a:srgbClr val="3D82A8"/>
                </a:solidFill>
                <a:latin typeface="Georgia" panose="02040502050405020303" pitchFamily="18" charset="0"/>
                <a:hlinkClick r:id="rId3"/>
              </a:rPr>
              <a:t>Family Online Safety Institute</a:t>
            </a:r>
            <a:r>
              <a:rPr lang="en-US" sz="2800" dirty="0">
                <a:solidFill>
                  <a:srgbClr val="222222"/>
                </a:solidFill>
                <a:latin typeface="Georgia" panose="02040502050405020303" pitchFamily="18" charset="0"/>
              </a:rPr>
              <a:t>, is that “if we could keep track of our kids from kindergarten to 12</a:t>
            </a:r>
            <a:r>
              <a:rPr lang="en-US" sz="2800" baseline="30000" dirty="0">
                <a:solidFill>
                  <a:srgbClr val="222222"/>
                </a:solidFill>
                <a:latin typeface="Georgia" panose="02040502050405020303" pitchFamily="18" charset="0"/>
              </a:rPr>
              <a:t>th</a:t>
            </a:r>
            <a:r>
              <a:rPr lang="en-US" sz="2800" dirty="0">
                <a:solidFill>
                  <a:srgbClr val="222222"/>
                </a:solidFill>
                <a:latin typeface="Georgia" panose="02040502050405020303" pitchFamily="18" charset="0"/>
              </a:rPr>
              <a:t> grade we'd have a much greater handle on what's working, what's not working, what needs to be added to the curriculum.”</a:t>
            </a:r>
          </a:p>
          <a:p>
            <a:endParaRPr lang="en-US" sz="2800" dirty="0" smtClean="0">
              <a:solidFill>
                <a:srgbClr val="222222"/>
              </a:solidFill>
              <a:latin typeface="Georgia" panose="02040502050405020303" pitchFamily="18" charset="0"/>
            </a:endParaRPr>
          </a:p>
          <a:p>
            <a:r>
              <a:rPr lang="en-US" sz="2800" dirty="0" smtClean="0">
                <a:solidFill>
                  <a:srgbClr val="222222"/>
                </a:solidFill>
                <a:latin typeface="Georgia" panose="02040502050405020303" pitchFamily="18" charset="0"/>
              </a:rPr>
              <a:t>Sales </a:t>
            </a:r>
            <a:r>
              <a:rPr lang="en-US" sz="2800" dirty="0">
                <a:solidFill>
                  <a:srgbClr val="222222"/>
                </a:solidFill>
                <a:latin typeface="Georgia" panose="02040502050405020303" pitchFamily="18" charset="0"/>
              </a:rPr>
              <a:t>of educational technology software for kids in kindergarten through high school reached nearly $8 billion last year, according to the Software and Information Industry Association</a:t>
            </a:r>
            <a:r>
              <a:rPr lang="en-US" sz="2800" dirty="0" smtClean="0">
                <a:solidFill>
                  <a:srgbClr val="222222"/>
                </a:solidFill>
                <a:latin typeface="Georgia" panose="02040502050405020303" pitchFamily="18" charset="0"/>
              </a:rPr>
              <a:t>.</a:t>
            </a:r>
          </a:p>
          <a:p>
            <a:r>
              <a:rPr lang="en-US" sz="2800" dirty="0">
                <a:solidFill>
                  <a:srgbClr val="222222"/>
                </a:solidFill>
                <a:latin typeface="Georgia" panose="02040502050405020303" pitchFamily="18" charset="0"/>
                <a:hlinkClick r:id="rId4"/>
              </a:rPr>
              <a:t>http://www.marketplace.org/topics/education/learningcurve/day-life-data-mined-kid#.</a:t>
            </a:r>
            <a:r>
              <a:rPr lang="en-US" sz="2800" dirty="0" smtClean="0">
                <a:solidFill>
                  <a:srgbClr val="222222"/>
                </a:solidFill>
                <a:latin typeface="Georgia" panose="02040502050405020303" pitchFamily="18" charset="0"/>
                <a:hlinkClick r:id="rId4"/>
              </a:rPr>
              <a:t>VBrjmcTZ-kA.facebook</a:t>
            </a:r>
            <a:r>
              <a:rPr lang="en-US" sz="2800" dirty="0" smtClean="0">
                <a:solidFill>
                  <a:srgbClr val="222222"/>
                </a:solidFill>
                <a:latin typeface="Georgia" panose="02040502050405020303" pitchFamily="18" charset="0"/>
              </a:rPr>
              <a:t> </a:t>
            </a:r>
            <a:endParaRPr lang="en-US" sz="2800" b="0" i="0" dirty="0">
              <a:solidFill>
                <a:srgbClr val="222222"/>
              </a:solidFill>
              <a:effectLst/>
              <a:latin typeface="Georgia" panose="02040502050405020303" pitchFamily="18" charset="0"/>
            </a:endParaRPr>
          </a:p>
        </p:txBody>
      </p:sp>
    </p:spTree>
    <p:extLst>
      <p:ext uri="{BB962C8B-B14F-4D97-AF65-F5344CB8AC3E}">
        <p14:creationId xmlns:p14="http://schemas.microsoft.com/office/powerpoint/2010/main" val="3139053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3789" y="850233"/>
            <a:ext cx="9352548" cy="5078192"/>
          </a:xfrm>
          <a:prstGeom prst="rect">
            <a:avLst/>
          </a:prstGeom>
        </p:spPr>
        <p:txBody>
          <a:bodyPr wrap="square">
            <a:spAutoFit/>
          </a:bodyPr>
          <a:lstStyle/>
          <a:p>
            <a:pPr>
              <a:lnSpc>
                <a:spcPct val="107000"/>
              </a:lnSpc>
              <a:spcAft>
                <a:spcPts val="800"/>
              </a:spcAft>
            </a:pP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According to a paper written by the Fordham Institute (2010) called How Will Common Core Initiative Impact the Testing Industry), </a:t>
            </a:r>
            <a:r>
              <a:rPr lang="en-US" sz="3200" dirty="0" smtClean="0">
                <a:latin typeface="Segoe UI Semibold" panose="020B0702040204020203" pitchFamily="34" charset="0"/>
                <a:ea typeface="Times New Roman" panose="02020603050405020304" pitchFamily="18" charset="0"/>
                <a:cs typeface="Segoe UI Semibold" panose="020B0702040204020203" pitchFamily="34" charset="0"/>
              </a:rPr>
              <a:t>the </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demands of NCLB cut testing profit margins for testing companies</a:t>
            </a:r>
            <a:r>
              <a:rPr lang="en-US" sz="3200" dirty="0" smtClean="0">
                <a:latin typeface="Segoe UI Semibold" panose="020B0702040204020203" pitchFamily="34" charset="0"/>
                <a:ea typeface="Times New Roman" panose="02020603050405020304" pitchFamily="18" charset="0"/>
                <a:cs typeface="Segoe UI Semibold" panose="020B0702040204020203" pitchFamily="34" charset="0"/>
              </a:rPr>
              <a:t>. </a:t>
            </a:r>
          </a:p>
          <a:p>
            <a:pPr>
              <a:lnSpc>
                <a:spcPct val="107000"/>
              </a:lnSpc>
              <a:spcAft>
                <a:spcPts val="800"/>
              </a:spcAft>
            </a:pPr>
            <a:r>
              <a:rPr lang="en-US" sz="3200" dirty="0" smtClean="0">
                <a:latin typeface="Segoe UI Semibold" panose="020B0702040204020203" pitchFamily="34" charset="0"/>
                <a:ea typeface="Times New Roman" panose="02020603050405020304" pitchFamily="18" charset="0"/>
                <a:cs typeface="Segoe UI Semibold" panose="020B0702040204020203" pitchFamily="34" charset="0"/>
              </a:rPr>
              <a:t>The </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creation of the PARCC and SBAC consortia eliminate the need for every state to “create its own tests and thus </a:t>
            </a:r>
            <a:r>
              <a:rPr lang="en-US" sz="3200" b="1" dirty="0">
                <a:latin typeface="Segoe UI Semibold" panose="020B0702040204020203" pitchFamily="34" charset="0"/>
                <a:ea typeface="Times New Roman" panose="02020603050405020304" pitchFamily="18" charset="0"/>
                <a:cs typeface="Segoe UI Semibold" panose="020B0702040204020203" pitchFamily="34" charset="0"/>
              </a:rPr>
              <a:t>cut down on the production costs</a:t>
            </a:r>
            <a:r>
              <a:rPr lang="en-US" sz="3200" dirty="0">
                <a:latin typeface="Segoe UI Semibold" panose="020B0702040204020203" pitchFamily="34" charset="0"/>
                <a:ea typeface="Times New Roman" panose="02020603050405020304" pitchFamily="18" charset="0"/>
                <a:cs typeface="Segoe UI Semibold" panose="020B0702040204020203" pitchFamily="34" charset="0"/>
              </a:rPr>
              <a:t>” that are aligned to the common core.</a:t>
            </a:r>
            <a:endParaRPr lang="en-US" sz="32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133434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9621" y="936153"/>
            <a:ext cx="9962147" cy="5332165"/>
          </a:xfrm>
          <a:prstGeom prst="rect">
            <a:avLst/>
          </a:prstGeom>
        </p:spPr>
        <p:txBody>
          <a:bodyPr wrap="square">
            <a:spAutoFit/>
          </a:bodyPr>
          <a:lstStyle/>
          <a:p>
            <a:pPr>
              <a:lnSpc>
                <a:spcPct val="107000"/>
              </a:lnSpc>
              <a:spcAft>
                <a:spcPts val="800"/>
              </a:spcAft>
            </a:pP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So let’s recap:</a:t>
            </a:r>
            <a:endParaRPr lang="en-US" sz="2400" dirty="0">
              <a:latin typeface="Segoe UI Semibold" panose="020B0702040204020203" pitchFamily="34" charset="0"/>
              <a:ea typeface="Calibri" panose="020F0502020204030204" pitchFamily="34" charset="0"/>
              <a:cs typeface="Segoe UI Semibold" panose="020B0702040204020203" pitchFamily="34" charset="0"/>
            </a:endParaRPr>
          </a:p>
          <a:p>
            <a:pPr>
              <a:lnSpc>
                <a:spcPct val="107000"/>
              </a:lnSpc>
              <a:spcAft>
                <a:spcPts val="800"/>
              </a:spcAft>
            </a:pP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 set of </a:t>
            </a: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untried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and unproven education standards written by testing companies and corporate executives has been launched wholesale across nearly every public school in the nation, and profits to corporations selling </a:t>
            </a:r>
            <a:r>
              <a:rPr lang="en-US" sz="2400" dirty="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standards-related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materials are sky rocketing.  The measure of student success of these standards will now be determined by invalid and unreliable (and enormously expensive, time consuming</a:t>
            </a:r>
            <a:r>
              <a:rPr lang="en-US" sz="240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 </a:t>
            </a:r>
            <a:r>
              <a:rPr lang="en-US" sz="2400" smtClean="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nationalized standardized </a:t>
            </a:r>
            <a:r>
              <a:rPr lang="en-US" sz="2400" dirty="0">
                <a:solidFill>
                  <a:srgbClr val="252525"/>
                </a:solidFill>
                <a:latin typeface="Segoe UI Semibold" panose="020B0702040204020203" pitchFamily="34" charset="0"/>
                <a:ea typeface="Calibri" panose="020F0502020204030204" pitchFamily="34" charset="0"/>
                <a:cs typeface="Segoe UI Semibold" panose="020B0702040204020203" pitchFamily="34" charset="0"/>
              </a:rPr>
              <a:t>tests whose roots go back to a movement that perpetuates racial superiority through “scientific evidence.” These tests are now taken on computers  (remember Bill Gates who funded this whole thing?) where testing and education technology companies will now have access to 400 points of private student data which they can use in any way they please. </a:t>
            </a:r>
            <a:endParaRPr lang="en-US" sz="2400" dirty="0">
              <a:effectLst/>
              <a:latin typeface="Segoe UI Semibold" panose="020B0702040204020203" pitchFamily="34" charset="0"/>
              <a:ea typeface="Calibri" panose="020F0502020204030204" pitchFamily="34" charset="0"/>
              <a:cs typeface="Segoe UI Semibold" panose="020B0702040204020203" pitchFamily="34" charset="0"/>
            </a:endParaRPr>
          </a:p>
        </p:txBody>
      </p:sp>
    </p:spTree>
    <p:extLst>
      <p:ext uri="{BB962C8B-B14F-4D97-AF65-F5344CB8AC3E}">
        <p14:creationId xmlns:p14="http://schemas.microsoft.com/office/powerpoint/2010/main" val="221797530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TC104033925[[fn=Droplet]]</Template>
  <TotalTime>154</TotalTime>
  <Words>1642</Words>
  <Application>Microsoft Office PowerPoint</Application>
  <PresentationFormat>Widescreen</PresentationFormat>
  <Paragraphs>112</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Adobe Fan Heiti Std B</vt:lpstr>
      <vt:lpstr>Arial</vt:lpstr>
      <vt:lpstr>Calibri</vt:lpstr>
      <vt:lpstr>Georgia</vt:lpstr>
      <vt:lpstr>Segoe UI Semibold</vt:lpstr>
      <vt:lpstr>Times New Roman</vt:lpstr>
      <vt:lpstr>Tw Cen MT</vt:lpstr>
      <vt:lpstr>Droplet</vt:lpstr>
      <vt:lpstr>What is Common Core, How Did It Get Here, and How It Affects Student Assessment By Morna mcdermott, united opt out national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Common Core, How Did It Get Here, and How It Affects Student Assessment</dc:title>
  <dc:creator>Morna McNulty</dc:creator>
  <cp:lastModifiedBy>Morna McNulty</cp:lastModifiedBy>
  <cp:revision>32</cp:revision>
  <dcterms:created xsi:type="dcterms:W3CDTF">2014-09-18T20:28:06Z</dcterms:created>
  <dcterms:modified xsi:type="dcterms:W3CDTF">2015-02-18T02:04:03Z</dcterms:modified>
</cp:coreProperties>
</file>