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5" r:id="rId17"/>
    <p:sldId id="271" r:id="rId18"/>
    <p:sldId id="272" r:id="rId19"/>
    <p:sldId id="273" r:id="rId20"/>
    <p:sldId id="274" r:id="rId21"/>
    <p:sldId id="277" r:id="rId22"/>
    <p:sldId id="276"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3" autoAdjust="0"/>
    <p:restoredTop sz="94660"/>
  </p:normalViewPr>
  <p:slideViewPr>
    <p:cSldViewPr snapToGrid="0">
      <p:cViewPr varScale="1">
        <p:scale>
          <a:sx n="82" d="100"/>
          <a:sy n="82" d="100"/>
        </p:scale>
        <p:origin x="126"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4301BA3-A11A-4E4F-A256-F5E3FFBF3D6D}"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2361976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301BA3-A11A-4E4F-A256-F5E3FFBF3D6D}"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78274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301BA3-A11A-4E4F-A256-F5E3FFBF3D6D}"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3626471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4301BA3-A11A-4E4F-A256-F5E3FFBF3D6D}" type="datetimeFigureOut">
              <a:rPr lang="en-US" smtClean="0"/>
              <a:t>2/16/2015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346556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4301BA3-A11A-4E4F-A256-F5E3FFBF3D6D}" type="datetimeFigureOut">
              <a:rPr lang="en-US" smtClean="0"/>
              <a:t>2/16/2015</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129839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4301BA3-A11A-4E4F-A256-F5E3FFBF3D6D}" type="datetimeFigureOut">
              <a:rPr lang="en-US" smtClean="0"/>
              <a:t>2/16/2015</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411592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301BA3-A11A-4E4F-A256-F5E3FFBF3D6D}" type="datetimeFigureOut">
              <a:rPr lang="en-US" smtClean="0"/>
              <a:t>2/16/2015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3027519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301BA3-A11A-4E4F-A256-F5E3FFBF3D6D}" type="datetimeFigureOut">
              <a:rPr lang="en-US" smtClean="0"/>
              <a:t>2/16/2015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1163575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301BA3-A11A-4E4F-A256-F5E3FFBF3D6D}" type="datetimeFigureOut">
              <a:rPr lang="en-US" smtClean="0"/>
              <a:t>2/16/2015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748740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301BA3-A11A-4E4F-A256-F5E3FFBF3D6D}"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636973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301BA3-A11A-4E4F-A256-F5E3FFBF3D6D}"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93EB742-E23C-475A-B0B3-1A4E5FA4CD7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65572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4301BA3-A11A-4E4F-A256-F5E3FFBF3D6D}" type="datetimeFigureOut">
              <a:rPr lang="en-US" smtClean="0"/>
              <a:t>2/16/2015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3070462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4301BA3-A11A-4E4F-A256-F5E3FFBF3D6D}" type="datetimeFigureOut">
              <a:rPr lang="en-US" smtClean="0"/>
              <a:t>2/16/2015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93EB742-E23C-475A-B0B3-1A4E5FA4CD7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98294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4301BA3-A11A-4E4F-A256-F5E3FFBF3D6D}" type="datetimeFigureOut">
              <a:rPr lang="en-US" smtClean="0"/>
              <a:t>2/16/2015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26626837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301BA3-A11A-4E4F-A256-F5E3FFBF3D6D}"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1552781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301BA3-A11A-4E4F-A256-F5E3FFBF3D6D}" type="datetimeFigureOut">
              <a:rPr lang="en-US" smtClean="0"/>
              <a:t>2/16/2015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3EB742-E23C-475A-B0B3-1A4E5FA4CD7E}" type="slidenum">
              <a:rPr lang="en-US" smtClean="0"/>
              <a:t>‹#›</a:t>
            </a:fld>
            <a:endParaRPr lang="en-US"/>
          </a:p>
        </p:txBody>
      </p:sp>
    </p:spTree>
    <p:extLst>
      <p:ext uri="{BB962C8B-B14F-4D97-AF65-F5344CB8AC3E}">
        <p14:creationId xmlns:p14="http://schemas.microsoft.com/office/powerpoint/2010/main" val="147700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4301BA3-A11A-4E4F-A256-F5E3FFBF3D6D}" type="datetimeFigureOut">
              <a:rPr lang="en-US" smtClean="0"/>
              <a:t>2/16/2015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93EB742-E23C-475A-B0B3-1A4E5FA4CD7E}" type="slidenum">
              <a:rPr lang="en-US" smtClean="0"/>
              <a:t>‹#›</a:t>
            </a:fld>
            <a:endParaRPr lang="en-US"/>
          </a:p>
        </p:txBody>
      </p:sp>
    </p:spTree>
    <p:extLst>
      <p:ext uri="{BB962C8B-B14F-4D97-AF65-F5344CB8AC3E}">
        <p14:creationId xmlns:p14="http://schemas.microsoft.com/office/powerpoint/2010/main" val="1454681332"/>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unitedoptout.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scribd.com/doc/241785939/UNESCO-1984-Common-Core"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www.pbs.org/wgbh/pages/frontline/shows/schools/standards/bp.html"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brtable.org/" TargetMode="External"/><Relationship Id="rId2" Type="http://schemas.openxmlformats.org/officeDocument/2006/relationships/hyperlink" Target="http://www.achieve.org/" TargetMode="External"/><Relationship Id="rId1" Type="http://schemas.openxmlformats.org/officeDocument/2006/relationships/slideLayout" Target="../slideLayouts/slideLayout2.xml"/><Relationship Id="rId6" Type="http://schemas.openxmlformats.org/officeDocument/2006/relationships/hyperlink" Target="http://www.pbs.org/wgbh/pages/frontline/shows/schools/standards/bp.html" TargetMode="External"/><Relationship Id="rId5" Type="http://schemas.openxmlformats.org/officeDocument/2006/relationships/hyperlink" Target="http://www.uschamber.org/" TargetMode="External"/><Relationship Id="rId4" Type="http://schemas.openxmlformats.org/officeDocument/2006/relationships/hyperlink" Target="http://www.nab.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techknowlogia.org/TKL_active_pages2/CurrentArticles/main.asp?IssueNumber=9&amp;FileType=HTML&amp;ArticleID=219%20"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unescoscience.blogspot.com/2004/12/us-newswire-releases-alecs-executive.html?m=1"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edexcellence.net/commentary/education-gadfly-daily/flypaper/2008/lou-gerstner-nationalize-education.html" TargetMode="External"/><Relationship Id="rId2" Type="http://schemas.openxmlformats.org/officeDocument/2006/relationships/hyperlink" Target="http://m.wsj.com/articles/SB122809533452168067?mobile=y"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www.globalcompactonlearning.org/web/content/wp-content/uploads/2012/04/CUEUIS_LearningMetrics_Overview_June.12.20121.pdf"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blogs.worldbank.org/education/edstats-big-data-better-policies-learning-all" TargetMode="External"/><Relationship Id="rId2" Type="http://schemas.openxmlformats.org/officeDocument/2006/relationships/hyperlink" Target="http://www.worldbank.org/education/edstats"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r4d.org/sites/resultsfordevelopment.org/files/EFA%20Policy%20Brief%2012%20English%20May%202014.pdf"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www.soak.co.uk/work/pearson/"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www.eiumedia.com/index.php/about-us"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unesdoc.unesco.org/images/0022/002256/225660e.pdf"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Corporate Underground History of Education Reform</a:t>
            </a:r>
            <a:endParaRPr lang="en-US" dirty="0"/>
          </a:p>
        </p:txBody>
      </p:sp>
      <p:sp>
        <p:nvSpPr>
          <p:cNvPr id="3" name="Subtitle 2"/>
          <p:cNvSpPr>
            <a:spLocks noGrp="1"/>
          </p:cNvSpPr>
          <p:nvPr>
            <p:ph type="subTitle" idx="1"/>
          </p:nvPr>
        </p:nvSpPr>
        <p:spPr/>
        <p:txBody>
          <a:bodyPr>
            <a:normAutofit lnSpcReduction="10000"/>
          </a:bodyPr>
          <a:lstStyle/>
          <a:p>
            <a:r>
              <a:rPr lang="en-US" dirty="0" smtClean="0"/>
              <a:t>-</a:t>
            </a:r>
            <a:r>
              <a:rPr lang="en-US" sz="3200" b="1" dirty="0" smtClean="0">
                <a:solidFill>
                  <a:schemeClr val="accent1"/>
                </a:solidFill>
              </a:rPr>
              <a:t>Morna McDermott</a:t>
            </a:r>
          </a:p>
          <a:p>
            <a:r>
              <a:rPr lang="en-US" sz="3200" b="1" dirty="0" smtClean="0">
                <a:solidFill>
                  <a:schemeClr val="accent1"/>
                </a:solidFill>
              </a:rPr>
              <a:t>United Opt Out </a:t>
            </a:r>
            <a:r>
              <a:rPr lang="en-US" sz="3200" b="1" dirty="0" smtClean="0">
                <a:solidFill>
                  <a:schemeClr val="accent1"/>
                </a:solidFill>
                <a:hlinkClick r:id="rId2"/>
              </a:rPr>
              <a:t>www.unitedoptout.com</a:t>
            </a:r>
            <a:r>
              <a:rPr lang="en-US" sz="3200" b="1" dirty="0" smtClean="0">
                <a:solidFill>
                  <a:schemeClr val="accent1"/>
                </a:solidFill>
              </a:rPr>
              <a:t> </a:t>
            </a:r>
            <a:endParaRPr lang="en-US" sz="3200" b="1" dirty="0">
              <a:solidFill>
                <a:schemeClr val="accent1"/>
              </a:solidFill>
            </a:endParaRPr>
          </a:p>
        </p:txBody>
      </p:sp>
    </p:spTree>
    <p:extLst>
      <p:ext uri="{BB962C8B-B14F-4D97-AF65-F5344CB8AC3E}">
        <p14:creationId xmlns:p14="http://schemas.microsoft.com/office/powerpoint/2010/main" val="2467817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 reform: What is it?</a:t>
            </a:r>
            <a:endParaRPr lang="en-US" dirty="0"/>
          </a:p>
        </p:txBody>
      </p:sp>
      <p:sp>
        <p:nvSpPr>
          <p:cNvPr id="3" name="Content Placeholder 2"/>
          <p:cNvSpPr>
            <a:spLocks noGrp="1"/>
          </p:cNvSpPr>
          <p:nvPr>
            <p:ph idx="1"/>
          </p:nvPr>
        </p:nvSpPr>
        <p:spPr/>
        <p:txBody>
          <a:bodyPr>
            <a:noAutofit/>
          </a:bodyPr>
          <a:lstStyle/>
          <a:p>
            <a:r>
              <a:rPr lang="en-US" sz="2400" dirty="0" smtClean="0"/>
              <a:t>Defining the key facets of education reform (Race to the Top):</a:t>
            </a:r>
          </a:p>
          <a:p>
            <a:r>
              <a:rPr lang="en-US" sz="2400" dirty="0" smtClean="0"/>
              <a:t>1) New high stakes tests. States replace state are replaced with national tests, either PARCC or SBAC.</a:t>
            </a:r>
          </a:p>
          <a:p>
            <a:r>
              <a:rPr lang="en-US" sz="2400" dirty="0" smtClean="0"/>
              <a:t>2) New teacher evaluation systems. States require anywhere between 10-60% of teacher performance attached to standardized test scores.</a:t>
            </a:r>
          </a:p>
          <a:p>
            <a:r>
              <a:rPr lang="en-US" sz="2400" dirty="0" smtClean="0"/>
              <a:t>3) New state curricula: States adopt Common Core State Standards (CCSS)</a:t>
            </a:r>
          </a:p>
          <a:p>
            <a:r>
              <a:rPr lang="en-US" sz="2400" dirty="0" smtClean="0"/>
              <a:t>4) New policies on the allowance for charter schools to replace existing public schools. </a:t>
            </a:r>
            <a:endParaRPr lang="en-US" sz="2400" dirty="0"/>
          </a:p>
        </p:txBody>
      </p:sp>
    </p:spTree>
    <p:extLst>
      <p:ext uri="{BB962C8B-B14F-4D97-AF65-F5344CB8AC3E}">
        <p14:creationId xmlns:p14="http://schemas.microsoft.com/office/powerpoint/2010/main" val="3631085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7414" y="212651"/>
            <a:ext cx="10207256" cy="7078861"/>
          </a:xfrm>
          <a:prstGeom prst="rect">
            <a:avLst/>
          </a:prstGeom>
          <a:noFill/>
        </p:spPr>
        <p:txBody>
          <a:bodyPr wrap="square" rtlCol="0">
            <a:spAutoFit/>
          </a:bodyPr>
          <a:lstStyle/>
          <a:p>
            <a:r>
              <a:rPr lang="en-US" sz="3600" dirty="0" smtClean="0"/>
              <a:t>So How Did We Get Here?</a:t>
            </a:r>
          </a:p>
          <a:p>
            <a:r>
              <a:rPr lang="en-US" sz="3600" dirty="0" smtClean="0"/>
              <a:t>The prequel</a:t>
            </a:r>
            <a:r>
              <a:rPr lang="en-US" sz="4000" dirty="0" smtClean="0"/>
              <a:t>:</a:t>
            </a:r>
          </a:p>
          <a:p>
            <a:endParaRPr lang="en-US" sz="2800" dirty="0"/>
          </a:p>
          <a:p>
            <a:r>
              <a:rPr lang="en-US" sz="2800" dirty="0"/>
              <a:t>A Nation At Risk </a:t>
            </a:r>
            <a:r>
              <a:rPr lang="en-US" sz="2800" b="1" dirty="0" smtClean="0"/>
              <a:t>1983</a:t>
            </a:r>
            <a:r>
              <a:rPr lang="en-US" sz="2800" dirty="0"/>
              <a:t> </a:t>
            </a:r>
            <a:r>
              <a:rPr lang="en-US" sz="2800" dirty="0" smtClean="0"/>
              <a:t>Controversial report that declares public schools are failing and in need of greater accountability.</a:t>
            </a:r>
          </a:p>
          <a:p>
            <a:endParaRPr lang="en-US" sz="2800" dirty="0"/>
          </a:p>
          <a:p>
            <a:r>
              <a:rPr lang="en-US" sz="2800" dirty="0"/>
              <a:t>A year later in 1984 </a:t>
            </a:r>
            <a:r>
              <a:rPr lang="en-US" sz="2800" dirty="0" smtClean="0"/>
              <a:t>UNESCO </a:t>
            </a:r>
            <a:r>
              <a:rPr lang="en-US" sz="2800" dirty="0"/>
              <a:t>comes out with a report.</a:t>
            </a:r>
          </a:p>
          <a:p>
            <a:r>
              <a:rPr lang="en-US" sz="2800" u="sng" dirty="0">
                <a:hlinkClick r:id="rId2"/>
              </a:rPr>
              <a:t>https://www.scribd.com/doc/241785939/UNESCO-1984-Common-Core</a:t>
            </a:r>
            <a:r>
              <a:rPr lang="en-US" sz="2800" dirty="0"/>
              <a:t> </a:t>
            </a:r>
            <a:r>
              <a:rPr lang="en-US" sz="2800" b="1" dirty="0"/>
              <a:t> </a:t>
            </a:r>
            <a:r>
              <a:rPr lang="en-US" sz="2800" b="1" dirty="0" smtClean="0"/>
              <a:t>Using the suggestion that a “Common Core” of skills are necessary for desired education outcomes.</a:t>
            </a:r>
            <a:endParaRPr lang="en-US" sz="2800" dirty="0"/>
          </a:p>
          <a:p>
            <a:endParaRPr lang="en-US" sz="4000" dirty="0" smtClean="0"/>
          </a:p>
          <a:p>
            <a:endParaRPr lang="en-US" sz="4000" dirty="0"/>
          </a:p>
          <a:p>
            <a:endParaRPr lang="en-US" dirty="0"/>
          </a:p>
        </p:txBody>
      </p:sp>
    </p:spTree>
    <p:extLst>
      <p:ext uri="{BB962C8B-B14F-4D97-AF65-F5344CB8AC3E}">
        <p14:creationId xmlns:p14="http://schemas.microsoft.com/office/powerpoint/2010/main" val="791791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45488" y="610136"/>
            <a:ext cx="8952613" cy="5816977"/>
          </a:xfrm>
          <a:prstGeom prst="rect">
            <a:avLst/>
          </a:prstGeom>
        </p:spPr>
        <p:txBody>
          <a:bodyPr wrap="square">
            <a:spAutoFit/>
          </a:bodyPr>
          <a:lstStyle/>
          <a:p>
            <a:r>
              <a:rPr lang="en-US" sz="2800" b="1" dirty="0" smtClean="0"/>
              <a:t>1985: The Committee for Economic Development (CED), an independent organization of 200 business executives</a:t>
            </a:r>
            <a:r>
              <a:rPr lang="en-US" sz="2800" dirty="0" smtClean="0"/>
              <a:t> and educators, issued a similar report warning that the quality of the nation's education system put the economic </a:t>
            </a:r>
            <a:r>
              <a:rPr lang="en-US" sz="2800" dirty="0" smtClean="0"/>
              <a:t>future </a:t>
            </a:r>
            <a:r>
              <a:rPr lang="en-US" sz="2800" dirty="0"/>
              <a:t>of the United States in peril. "[E]</a:t>
            </a:r>
            <a:r>
              <a:rPr lang="en-US" sz="2800" dirty="0" err="1"/>
              <a:t>ducation</a:t>
            </a:r>
            <a:r>
              <a:rPr lang="en-US" sz="2800" dirty="0"/>
              <a:t> has a direct impact on employment, productivity, and growth, and on the nation's ability to compete in the world economy," the report said. "Therefore, we cannot fail to respond." </a:t>
            </a:r>
            <a:r>
              <a:rPr lang="en-US" sz="2800" u="sng" dirty="0">
                <a:hlinkClick r:id="rId2"/>
              </a:rPr>
              <a:t>http://www.pbs.org/wgbh/pages/frontline/shows/schools/standards/bp.html</a:t>
            </a:r>
            <a:r>
              <a:rPr lang="en-US" sz="2800" dirty="0"/>
              <a:t> </a:t>
            </a:r>
          </a:p>
          <a:p>
            <a:endParaRPr lang="en-US" sz="3600" dirty="0"/>
          </a:p>
        </p:txBody>
      </p:sp>
    </p:spTree>
    <p:extLst>
      <p:ext uri="{BB962C8B-B14F-4D97-AF65-F5344CB8AC3E}">
        <p14:creationId xmlns:p14="http://schemas.microsoft.com/office/powerpoint/2010/main" val="2769955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5725" y="246185"/>
            <a:ext cx="8911687" cy="820615"/>
          </a:xfrm>
        </p:spPr>
        <p:txBody>
          <a:bodyPr>
            <a:normAutofit/>
          </a:bodyPr>
          <a:lstStyle/>
          <a:p>
            <a:r>
              <a:rPr lang="en-US" sz="3200" dirty="0" smtClean="0"/>
              <a:t>Enter the National Governors Association:</a:t>
            </a:r>
            <a:endParaRPr lang="en-US" sz="3200" dirty="0"/>
          </a:p>
        </p:txBody>
      </p:sp>
      <p:sp>
        <p:nvSpPr>
          <p:cNvPr id="3" name="Content Placeholder 2"/>
          <p:cNvSpPr>
            <a:spLocks noGrp="1"/>
          </p:cNvSpPr>
          <p:nvPr>
            <p:ph idx="1"/>
          </p:nvPr>
        </p:nvSpPr>
        <p:spPr>
          <a:xfrm>
            <a:off x="946298" y="1695522"/>
            <a:ext cx="10101114" cy="5805376"/>
          </a:xfrm>
        </p:spPr>
        <p:txBody>
          <a:bodyPr>
            <a:normAutofit/>
          </a:bodyPr>
          <a:lstStyle/>
          <a:p>
            <a:r>
              <a:rPr lang="en-US" dirty="0"/>
              <a:t>“</a:t>
            </a:r>
            <a:r>
              <a:rPr lang="en-US" sz="3200" dirty="0"/>
              <a:t>In September 1989, President George H.W. Bush convened the nation's governors in Charlottesville, Va., for the first-ever National Education Summit. Their aim was to draft national "goals" </a:t>
            </a:r>
            <a:r>
              <a:rPr lang="en-US" sz="3200" dirty="0" smtClean="0"/>
              <a:t>for education. </a:t>
            </a:r>
            <a:r>
              <a:rPr lang="en-US" sz="3200" dirty="0"/>
              <a:t>            </a:t>
            </a:r>
            <a:endParaRPr lang="en-US" sz="3200" dirty="0" smtClean="0"/>
          </a:p>
          <a:p>
            <a:r>
              <a:rPr lang="en-US" sz="3200" dirty="0" smtClean="0"/>
              <a:t> </a:t>
            </a:r>
            <a:r>
              <a:rPr lang="en-US" sz="3200" dirty="0"/>
              <a:t>http://www.pbs.org/wgbh/pages/frontline/shows/schools/standards/bp.html </a:t>
            </a:r>
          </a:p>
          <a:p>
            <a:endParaRPr lang="en-US" dirty="0"/>
          </a:p>
        </p:txBody>
      </p:sp>
    </p:spTree>
    <p:extLst>
      <p:ext uri="{BB962C8B-B14F-4D97-AF65-F5344CB8AC3E}">
        <p14:creationId xmlns:p14="http://schemas.microsoft.com/office/powerpoint/2010/main" val="3485362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1990’s=ENTER </a:t>
            </a:r>
            <a:r>
              <a:rPr lang="en-US" b="1" dirty="0"/>
              <a:t>THE EDUTECH INDUSTRY</a:t>
            </a:r>
            <a:endParaRPr lang="en-US" dirty="0"/>
          </a:p>
        </p:txBody>
      </p:sp>
      <p:sp>
        <p:nvSpPr>
          <p:cNvPr id="3" name="Content Placeholder 2"/>
          <p:cNvSpPr>
            <a:spLocks noGrp="1"/>
          </p:cNvSpPr>
          <p:nvPr>
            <p:ph idx="1"/>
          </p:nvPr>
        </p:nvSpPr>
        <p:spPr>
          <a:xfrm>
            <a:off x="1084521" y="1339702"/>
            <a:ext cx="11107479" cy="4571520"/>
          </a:xfrm>
        </p:spPr>
        <p:txBody>
          <a:bodyPr>
            <a:noAutofit/>
          </a:bodyPr>
          <a:lstStyle/>
          <a:p>
            <a:r>
              <a:rPr lang="en-US" sz="2400" dirty="0"/>
              <a:t>A business perspective not only sheds light on the nature of the problem, it suggests strategies for a solution. </a:t>
            </a:r>
            <a:r>
              <a:rPr lang="en-US" sz="2400" b="1" dirty="0"/>
              <a:t>The techniques and disciplines of business have much to offer in the field of education</a:t>
            </a:r>
            <a:r>
              <a:rPr lang="en-US" sz="2400" dirty="0"/>
              <a:t>. … the strategies that businesses have developed to deal with change, and to manage large and small organizations, have a direct bearing on schools … Simple organizational ideas like listening to customers, decentralized decision-making, </a:t>
            </a:r>
            <a:r>
              <a:rPr lang="en-US" sz="2400" b="1" dirty="0"/>
              <a:t>measuring performance, and continuous improvement are notable by their absence in public schools</a:t>
            </a:r>
            <a:r>
              <a:rPr lang="en-US" sz="2400" b="1" dirty="0" smtClean="0"/>
              <a:t>.</a:t>
            </a:r>
          </a:p>
          <a:p>
            <a:r>
              <a:rPr lang="en-US" sz="2400" dirty="0"/>
              <a:t>Gerstner, Louis V., </a:t>
            </a:r>
            <a:r>
              <a:rPr lang="en-US" sz="2400" dirty="0" smtClean="0"/>
              <a:t>et al </a:t>
            </a:r>
            <a:r>
              <a:rPr lang="en-US" sz="2400" dirty="0"/>
              <a:t> </a:t>
            </a:r>
            <a:r>
              <a:rPr lang="en-US" sz="2400" i="1" dirty="0"/>
              <a:t>Reinventing Education: Entrepreneurship in America's Public Schools</a:t>
            </a:r>
            <a:r>
              <a:rPr lang="en-US" sz="2400" dirty="0"/>
              <a:t>. New York: Dutton, 1994. http://sociologyonline.net/c16b965s.htm </a:t>
            </a:r>
          </a:p>
          <a:p>
            <a:r>
              <a:rPr lang="en-US" sz="2400" dirty="0" smtClean="0"/>
              <a:t>(</a:t>
            </a:r>
            <a:r>
              <a:rPr lang="en-US" sz="2400" dirty="0"/>
              <a:t>L</a:t>
            </a:r>
            <a:r>
              <a:rPr lang="en-US" sz="2400" dirty="0" smtClean="0"/>
              <a:t>ou Gerstner is the co founder of Achieve which created CCSS)</a:t>
            </a:r>
            <a:endParaRPr lang="en-US" sz="2400" dirty="0"/>
          </a:p>
        </p:txBody>
      </p:sp>
    </p:spTree>
    <p:extLst>
      <p:ext uri="{BB962C8B-B14F-4D97-AF65-F5344CB8AC3E}">
        <p14:creationId xmlns:p14="http://schemas.microsoft.com/office/powerpoint/2010/main" val="4233093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7535" y="624110"/>
            <a:ext cx="10164725" cy="1280890"/>
          </a:xfrm>
        </p:spPr>
        <p:txBody>
          <a:bodyPr>
            <a:noAutofit/>
          </a:bodyPr>
          <a:lstStyle/>
          <a:p>
            <a:r>
              <a:rPr lang="en-US" sz="2800" dirty="0"/>
              <a:t>In </a:t>
            </a:r>
            <a:r>
              <a:rPr lang="en-US" sz="2800" b="1" dirty="0"/>
              <a:t>1995,</a:t>
            </a:r>
            <a:r>
              <a:rPr lang="en-US" sz="2800" dirty="0"/>
              <a:t> the National Governors Association invited </a:t>
            </a:r>
            <a:r>
              <a:rPr lang="en-US" sz="2800" b="1" dirty="0"/>
              <a:t>Louis V. Gerstner </a:t>
            </a:r>
            <a:r>
              <a:rPr lang="en-US" sz="2800" dirty="0"/>
              <a:t>Jr., the chief executive officer of IBM, to speak at the group's annual meeting in Burlington, </a:t>
            </a:r>
            <a:r>
              <a:rPr lang="en-US" sz="2800" dirty="0" smtClean="0"/>
              <a:t>VT.:</a:t>
            </a:r>
            <a:endParaRPr lang="en-US" sz="2800" dirty="0"/>
          </a:p>
        </p:txBody>
      </p:sp>
      <p:sp>
        <p:nvSpPr>
          <p:cNvPr id="3" name="Content Placeholder 2"/>
          <p:cNvSpPr>
            <a:spLocks noGrp="1"/>
          </p:cNvSpPr>
          <p:nvPr>
            <p:ph idx="1"/>
          </p:nvPr>
        </p:nvSpPr>
        <p:spPr>
          <a:xfrm>
            <a:off x="829340" y="2197395"/>
            <a:ext cx="10866473" cy="4458585"/>
          </a:xfrm>
        </p:spPr>
        <p:txBody>
          <a:bodyPr>
            <a:normAutofit fontScale="92500" lnSpcReduction="10000"/>
          </a:bodyPr>
          <a:lstStyle/>
          <a:p>
            <a:r>
              <a:rPr lang="en-US" b="1" dirty="0" smtClean="0"/>
              <a:t>“"</a:t>
            </a:r>
            <a:r>
              <a:rPr lang="en-US" sz="2600" dirty="0" err="1" smtClean="0"/>
              <a:t>nformation</a:t>
            </a:r>
            <a:r>
              <a:rPr lang="en-US" sz="2600" dirty="0" smtClean="0"/>
              <a:t> </a:t>
            </a:r>
            <a:r>
              <a:rPr lang="en-US" sz="2600" dirty="0"/>
              <a:t>technology is the fundamental underpinning of the science of structural re-engineering.  It is the force that revolutionizes business, streamlines government and enables instant communications and the exchange of information among people and institutions around the world. But information technology has not made even its barest appearance in most public schools... Before we can get the education revolution rolling, we need to recognize that our public schools are low-tech institutions in a high-tech society.  The same changes that have brought cataclysmic change to every facet of business can improve the way we teach students and teachers.  And it can also improve the efficiency and effectiveness of how we run our schools."</a:t>
            </a:r>
          </a:p>
          <a:p>
            <a:endParaRPr lang="en-US" dirty="0"/>
          </a:p>
        </p:txBody>
      </p:sp>
    </p:spTree>
    <p:extLst>
      <p:ext uri="{BB962C8B-B14F-4D97-AF65-F5344CB8AC3E}">
        <p14:creationId xmlns:p14="http://schemas.microsoft.com/office/powerpoint/2010/main" val="1512447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5247" y="276447"/>
            <a:ext cx="9399365" cy="1628553"/>
          </a:xfrm>
        </p:spPr>
        <p:txBody>
          <a:bodyPr>
            <a:noAutofit/>
          </a:bodyPr>
          <a:lstStyle/>
          <a:p>
            <a:r>
              <a:rPr lang="en-US" sz="2000" b="1" dirty="0"/>
              <a:t>1996:</a:t>
            </a:r>
            <a:r>
              <a:rPr lang="en-US" sz="2000" dirty="0"/>
              <a:t> In a gathering defined by calls for state and local action, 41 governors, 49 corporate leaders and 30 education experts met here today to develop strategies for tough, rigorous standards for the nation's schools. </a:t>
            </a:r>
            <a:endParaRPr lang="en-US" sz="2000" dirty="0"/>
          </a:p>
        </p:txBody>
      </p:sp>
      <p:sp>
        <p:nvSpPr>
          <p:cNvPr id="3" name="Content Placeholder 2"/>
          <p:cNvSpPr>
            <a:spLocks noGrp="1"/>
          </p:cNvSpPr>
          <p:nvPr>
            <p:ph idx="1"/>
          </p:nvPr>
        </p:nvSpPr>
        <p:spPr>
          <a:xfrm>
            <a:off x="1828800" y="1594884"/>
            <a:ext cx="10015870" cy="4869711"/>
          </a:xfrm>
        </p:spPr>
        <p:txBody>
          <a:bodyPr>
            <a:normAutofit/>
          </a:bodyPr>
          <a:lstStyle/>
          <a:p>
            <a:r>
              <a:rPr lang="en-US" sz="2400" dirty="0"/>
              <a:t>Following the </a:t>
            </a:r>
            <a:r>
              <a:rPr lang="en-US" sz="2400" b="1" dirty="0"/>
              <a:t>1996 </a:t>
            </a:r>
            <a:r>
              <a:rPr lang="en-US" sz="2400" dirty="0"/>
              <a:t>summit, a group of CEOs and governors founded </a:t>
            </a:r>
            <a:r>
              <a:rPr lang="en-US" sz="2400" u="sng" dirty="0">
                <a:hlinkClick r:id="rId2"/>
              </a:rPr>
              <a:t>Achieve Inc.</a:t>
            </a:r>
            <a:r>
              <a:rPr lang="en-US" sz="2400" dirty="0"/>
              <a:t>, a nonprofit, bipartisan effort to shepherd the process of setting and implementing standards at the state level. In addition, </a:t>
            </a:r>
            <a:r>
              <a:rPr lang="en-US" sz="2400" b="1" dirty="0"/>
              <a:t>three business interest groups -- </a:t>
            </a:r>
            <a:r>
              <a:rPr lang="en-US" sz="2400" b="1" u="sng" dirty="0">
                <a:hlinkClick r:id="rId3"/>
              </a:rPr>
              <a:t>The Business Roundtable</a:t>
            </a:r>
            <a:r>
              <a:rPr lang="en-US" sz="2400" b="1" dirty="0"/>
              <a:t>, the </a:t>
            </a:r>
            <a:r>
              <a:rPr lang="en-US" sz="2400" b="1" u="sng" dirty="0">
                <a:hlinkClick r:id="rId4"/>
              </a:rPr>
              <a:t>National Alliance of Business</a:t>
            </a:r>
            <a:r>
              <a:rPr lang="en-US" sz="2400" b="1" dirty="0"/>
              <a:t>, and the </a:t>
            </a:r>
            <a:r>
              <a:rPr lang="en-US" sz="2400" b="1" u="sng" dirty="0">
                <a:hlinkClick r:id="rId5"/>
              </a:rPr>
              <a:t>U.S. Chamber of Commerce</a:t>
            </a:r>
            <a:r>
              <a:rPr lang="en-US" sz="2400" b="1" dirty="0"/>
              <a:t> </a:t>
            </a:r>
            <a:r>
              <a:rPr lang="en-US" sz="2400" dirty="0"/>
              <a:t>-- announced a common agenda to help educators and policymakers "</a:t>
            </a:r>
            <a:r>
              <a:rPr lang="en-US" sz="2400" b="1" dirty="0"/>
              <a:t>set tough academic standards</a:t>
            </a:r>
            <a:r>
              <a:rPr lang="en-US" sz="2400" dirty="0"/>
              <a:t> that apply to every student in every school ... and use that information to improve schools and </a:t>
            </a:r>
            <a:r>
              <a:rPr lang="en-US" sz="2400" b="1" dirty="0"/>
              <a:t>create accountability</a:t>
            </a:r>
            <a:r>
              <a:rPr lang="en-US" sz="2400" dirty="0"/>
              <a:t>." </a:t>
            </a:r>
            <a:r>
              <a:rPr lang="en-US" sz="2400" u="sng" dirty="0">
                <a:hlinkClick r:id="rId6"/>
              </a:rPr>
              <a:t>http://www.pbs.org/wgbh/pages/frontline/shows/schools/standards/bp.html</a:t>
            </a:r>
            <a:r>
              <a:rPr lang="en-US" sz="2400" dirty="0"/>
              <a:t> </a:t>
            </a:r>
          </a:p>
          <a:p>
            <a:endParaRPr lang="en-US" dirty="0"/>
          </a:p>
        </p:txBody>
      </p:sp>
    </p:spTree>
    <p:extLst>
      <p:ext uri="{BB962C8B-B14F-4D97-AF65-F5344CB8AC3E}">
        <p14:creationId xmlns:p14="http://schemas.microsoft.com/office/powerpoint/2010/main" val="2119982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Who is Knowledge Enterprise?</a:t>
            </a:r>
            <a:r>
              <a:rPr lang="en-US" dirty="0"/>
              <a:t/>
            </a:r>
            <a:br>
              <a:rPr lang="en-US" dirty="0"/>
            </a:br>
            <a:endParaRPr lang="en-US" dirty="0"/>
          </a:p>
        </p:txBody>
      </p:sp>
      <p:sp>
        <p:nvSpPr>
          <p:cNvPr id="3" name="Content Placeholder 2"/>
          <p:cNvSpPr>
            <a:spLocks noGrp="1"/>
          </p:cNvSpPr>
          <p:nvPr>
            <p:ph idx="1"/>
          </p:nvPr>
        </p:nvSpPr>
        <p:spPr>
          <a:xfrm>
            <a:off x="1169581" y="1531088"/>
            <a:ext cx="10335031" cy="4784652"/>
          </a:xfrm>
        </p:spPr>
        <p:txBody>
          <a:bodyPr>
            <a:normAutofit/>
          </a:bodyPr>
          <a:lstStyle/>
          <a:p>
            <a:r>
              <a:rPr lang="en-US" sz="2400" b="1" dirty="0"/>
              <a:t>Knowledge Enterprise LLC</a:t>
            </a:r>
            <a:r>
              <a:rPr lang="en-US" sz="2400" dirty="0"/>
              <a:t> is a private highly specialized consulting firm with a worldwide network of experts, associates and partners. It was established in </a:t>
            </a:r>
            <a:r>
              <a:rPr lang="en-US" sz="2400" b="1" dirty="0"/>
              <a:t>1998</a:t>
            </a:r>
            <a:r>
              <a:rPr lang="en-US" sz="2400" dirty="0"/>
              <a:t> and is based in the Washington Metropolitan area (USA).</a:t>
            </a:r>
            <a:br>
              <a:rPr lang="en-US" sz="2400" dirty="0"/>
            </a:br>
            <a:r>
              <a:rPr lang="en-US" sz="2400" dirty="0"/>
              <a:t>Dr. Haddad established Knowledge Enterprise in 1998 and has served as its president and led its analytical, technical and consultation activities. </a:t>
            </a:r>
            <a:endParaRPr lang="en-US" sz="2400" dirty="0" smtClean="0"/>
          </a:p>
          <a:p>
            <a:pPr lvl="0"/>
            <a:r>
              <a:rPr lang="en-US" sz="2400" dirty="0"/>
              <a:t>Before founding Knowledge Enterprise in 1998, Dr. Haddad spent 17 years at the World </a:t>
            </a:r>
            <a:r>
              <a:rPr lang="en-US" sz="2400" dirty="0" smtClean="0"/>
              <a:t>Bank…</a:t>
            </a:r>
            <a:r>
              <a:rPr lang="en-US" sz="2400" dirty="0"/>
              <a:t>and led the conceptualization and launching of the “Education for All” (UNESCO) movement. Also served as Special adviser to the Director General of UNESCO</a:t>
            </a:r>
          </a:p>
          <a:p>
            <a:endParaRPr lang="en-US" dirty="0"/>
          </a:p>
        </p:txBody>
      </p:sp>
    </p:spTree>
    <p:extLst>
      <p:ext uri="{BB962C8B-B14F-4D97-AF65-F5344CB8AC3E}">
        <p14:creationId xmlns:p14="http://schemas.microsoft.com/office/powerpoint/2010/main" val="280067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7394" y="486019"/>
            <a:ext cx="9200708" cy="6150851"/>
          </a:xfrm>
          <a:prstGeom prst="rect">
            <a:avLst/>
          </a:prstGeom>
        </p:spPr>
        <p:txBody>
          <a:bodyPr wrap="square">
            <a:spAutoFit/>
          </a:bodyPr>
          <a:lstStyle/>
          <a:p>
            <a:pPr>
              <a:lnSpc>
                <a:spcPct val="200000"/>
              </a:lnSpc>
            </a:pPr>
            <a:r>
              <a:rPr lang="en-US" sz="2000" b="1" dirty="0" smtClean="0">
                <a:solidFill>
                  <a:srgbClr val="000000"/>
                </a:solidFill>
                <a:effectLst/>
                <a:latin typeface="+mj-lt"/>
                <a:ea typeface="Times New Roman" panose="02020603050405020304" pitchFamily="18" charset="0"/>
                <a:cs typeface="Times New Roman" panose="02020603050405020304" pitchFamily="18" charset="0"/>
              </a:rPr>
              <a:t>In 2001:</a:t>
            </a:r>
            <a:r>
              <a:rPr lang="en-US" sz="2000" dirty="0" smtClean="0">
                <a:solidFill>
                  <a:srgbClr val="000000"/>
                </a:solidFill>
                <a:effectLst/>
                <a:latin typeface="+mj-lt"/>
                <a:ea typeface="Times New Roman" panose="02020603050405020304" pitchFamily="18" charset="0"/>
                <a:cs typeface="Times New Roman" panose="02020603050405020304" pitchFamily="18" charset="0"/>
              </a:rPr>
              <a:t> </a:t>
            </a:r>
            <a:r>
              <a:rPr lang="en-US" sz="2000" b="1" dirty="0" smtClean="0">
                <a:solidFill>
                  <a:srgbClr val="000000"/>
                </a:solidFill>
                <a:effectLst/>
                <a:latin typeface="+mj-lt"/>
                <a:ea typeface="Times New Roman" panose="02020603050405020304" pitchFamily="18" charset="0"/>
                <a:cs typeface="Times New Roman" panose="02020603050405020304" pitchFamily="18" charset="0"/>
              </a:rPr>
              <a:t>KNOWLEDGE INTERPRISE PUBLISHES THE FOLLOWING</a:t>
            </a:r>
            <a:r>
              <a:rPr lang="en-US" sz="2000" dirty="0" smtClean="0">
                <a:solidFill>
                  <a:srgbClr val="000000"/>
                </a:solidFill>
                <a:effectLst/>
                <a:latin typeface="+mj-lt"/>
                <a:ea typeface="Times New Roman" panose="02020603050405020304" pitchFamily="18" charset="0"/>
                <a:cs typeface="Times New Roman" panose="02020603050405020304" pitchFamily="18" charset="0"/>
              </a:rPr>
              <a:t>: </a:t>
            </a:r>
            <a:r>
              <a:rPr lang="en-US" sz="2000" u="sng" dirty="0" smtClean="0">
                <a:solidFill>
                  <a:srgbClr val="0563C1"/>
                </a:solidFill>
                <a:effectLst/>
                <a:latin typeface="+mj-lt"/>
                <a:ea typeface="Times New Roman" panose="02020603050405020304" pitchFamily="18" charset="0"/>
                <a:cs typeface="Times New Roman" panose="02020603050405020304" pitchFamily="18" charset="0"/>
                <a:hlinkClick r:id="rId2"/>
              </a:rPr>
              <a:t>http://www.techknowlogia.org/TKL_active_pages2/CurrentArticles/main.asp?IssueNumber=9&amp;FileType=HTML&amp;ArticleID=219%20</a:t>
            </a:r>
            <a:r>
              <a:rPr lang="en-US" sz="2000" dirty="0" smtClean="0">
                <a:solidFill>
                  <a:srgbClr val="000000"/>
                </a:solidFill>
                <a:effectLst/>
                <a:latin typeface="+mj-lt"/>
                <a:ea typeface="Times New Roman" panose="02020603050405020304" pitchFamily="18" charset="0"/>
                <a:cs typeface="Times New Roman" panose="02020603050405020304" pitchFamily="18" charset="0"/>
              </a:rPr>
              <a:t> </a:t>
            </a:r>
            <a:endParaRPr lang="en-US" sz="2000" dirty="0" smtClean="0">
              <a:effectLst/>
              <a:latin typeface="+mj-lt"/>
              <a:ea typeface="Calibri" panose="020F0502020204030204" pitchFamily="34" charset="0"/>
              <a:cs typeface="Times New Roman" panose="02020603050405020304" pitchFamily="18" charset="0"/>
            </a:endParaRPr>
          </a:p>
          <a:p>
            <a:pPr>
              <a:lnSpc>
                <a:spcPct val="200000"/>
              </a:lnSpc>
            </a:pPr>
            <a:r>
              <a:rPr lang="en-US" sz="2000" dirty="0" smtClean="0">
                <a:solidFill>
                  <a:srgbClr val="000000"/>
                </a:solidFill>
                <a:effectLst/>
                <a:latin typeface="+mj-lt"/>
                <a:ea typeface="Times New Roman" panose="02020603050405020304" pitchFamily="18" charset="0"/>
                <a:cs typeface="Times New Roman" panose="02020603050405020304" pitchFamily="18" charset="0"/>
              </a:rPr>
              <a:t>Big businesses have discovered how important management is to be well run, efficient and competitive … they utilized the </a:t>
            </a:r>
            <a:r>
              <a:rPr lang="en-US" sz="2000" b="1" dirty="0" smtClean="0">
                <a:solidFill>
                  <a:srgbClr val="000000"/>
                </a:solidFill>
                <a:effectLst/>
                <a:latin typeface="+mj-lt"/>
                <a:ea typeface="Times New Roman" panose="02020603050405020304" pitchFamily="18" charset="0"/>
                <a:cs typeface="Times New Roman" panose="02020603050405020304" pitchFamily="18" charset="0"/>
              </a:rPr>
              <a:t>potential of technology</a:t>
            </a:r>
            <a:r>
              <a:rPr lang="en-US" sz="2000" dirty="0" smtClean="0">
                <a:solidFill>
                  <a:srgbClr val="000000"/>
                </a:solidFill>
                <a:effectLst/>
                <a:latin typeface="+mj-lt"/>
                <a:ea typeface="Times New Roman" panose="02020603050405020304" pitchFamily="18" charset="0"/>
                <a:cs typeface="Times New Roman" panose="02020603050405020304" pitchFamily="18" charset="0"/>
              </a:rPr>
              <a:t> to restructure their procedures and overhaul their processes of production, distribution, training, feedback, maintenance and administration. But the education systems have been slow in </a:t>
            </a:r>
            <a:r>
              <a:rPr lang="en-US" sz="2000" b="1" dirty="0" smtClean="0">
                <a:solidFill>
                  <a:srgbClr val="000000"/>
                </a:solidFill>
                <a:effectLst/>
                <a:latin typeface="+mj-lt"/>
                <a:ea typeface="Times New Roman" panose="02020603050405020304" pitchFamily="18" charset="0"/>
                <a:cs typeface="Times New Roman" panose="02020603050405020304" pitchFamily="18" charset="0"/>
              </a:rPr>
              <a:t>exploiting the power of technology</a:t>
            </a:r>
            <a:r>
              <a:rPr lang="en-US" sz="2000" dirty="0" smtClean="0">
                <a:solidFill>
                  <a:srgbClr val="000000"/>
                </a:solidFill>
                <a:effectLst/>
                <a:latin typeface="+mj-lt"/>
                <a:ea typeface="Times New Roman" panose="02020603050405020304" pitchFamily="18" charset="0"/>
                <a:cs typeface="Times New Roman" panose="02020603050405020304" pitchFamily="18" charset="0"/>
              </a:rPr>
              <a:t>. </a:t>
            </a:r>
            <a:r>
              <a:rPr lang="en-US" sz="2000" dirty="0" smtClean="0">
                <a:solidFill>
                  <a:srgbClr val="000000"/>
                </a:solidFill>
                <a:effectLst/>
                <a:latin typeface="+mj-lt"/>
                <a:ea typeface="Calibri" panose="020F0502020204030204" pitchFamily="34" charset="0"/>
                <a:cs typeface="Times New Roman" panose="02020603050405020304" pitchFamily="18" charset="0"/>
              </a:rPr>
              <a:t>Many educational institutions and systems have introduced simple management and statistical information systems. </a:t>
            </a:r>
            <a:endParaRPr lang="en-US" sz="2000" dirty="0">
              <a:effectLst/>
              <a:latin typeface="+mj-lt"/>
              <a:ea typeface="Times New Roman" panose="02020603050405020304" pitchFamily="18" charset="0"/>
            </a:endParaRPr>
          </a:p>
        </p:txBody>
      </p:sp>
    </p:spTree>
    <p:extLst>
      <p:ext uri="{BB962C8B-B14F-4D97-AF65-F5344CB8AC3E}">
        <p14:creationId xmlns:p14="http://schemas.microsoft.com/office/powerpoint/2010/main" val="1230743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335846"/>
            <a:ext cx="9441712" cy="5632311"/>
          </a:xfrm>
          <a:prstGeom prst="rect">
            <a:avLst/>
          </a:prstGeom>
        </p:spPr>
        <p:txBody>
          <a:bodyPr wrap="square">
            <a:spAutoFit/>
          </a:bodyPr>
          <a:lstStyle/>
          <a:p>
            <a:pPr>
              <a:lnSpc>
                <a:spcPct val="200000"/>
              </a:lnSpc>
            </a:pPr>
            <a:r>
              <a:rPr lang="en-US" sz="2000" dirty="0" err="1" smtClean="0">
                <a:solidFill>
                  <a:srgbClr val="000000"/>
                </a:solidFill>
                <a:effectLst/>
                <a:ea typeface="Calibri" panose="020F0502020204030204" pitchFamily="34" charset="0"/>
                <a:cs typeface="Times New Roman" panose="02020603050405020304" pitchFamily="18" charset="0"/>
              </a:rPr>
              <a:t>Cont</a:t>
            </a:r>
            <a:r>
              <a:rPr lang="en-US" sz="2000" dirty="0" smtClean="0">
                <a:solidFill>
                  <a:srgbClr val="000000"/>
                </a:solidFill>
                <a:effectLst/>
                <a:ea typeface="Calibri" panose="020F0502020204030204" pitchFamily="34" charset="0"/>
                <a:cs typeface="Times New Roman" panose="02020603050405020304" pitchFamily="18" charset="0"/>
              </a:rPr>
              <a:t>: “But this should be only the beginning. Two inter-related measures are needed: First, </a:t>
            </a:r>
            <a:r>
              <a:rPr lang="en-US" sz="2000" b="1" dirty="0" smtClean="0">
                <a:solidFill>
                  <a:srgbClr val="000000"/>
                </a:solidFill>
                <a:effectLst/>
                <a:ea typeface="Calibri" panose="020F0502020204030204" pitchFamily="34" charset="0"/>
                <a:cs typeface="Times New Roman" panose="02020603050405020304" pitchFamily="18" charset="0"/>
              </a:rPr>
              <a:t>education systems need to undergo a structural re-engineering</a:t>
            </a:r>
            <a:r>
              <a:rPr lang="en-US" sz="2000" dirty="0" smtClean="0">
                <a:solidFill>
                  <a:srgbClr val="000000"/>
                </a:solidFill>
                <a:effectLst/>
                <a:ea typeface="Calibri" panose="020F0502020204030204" pitchFamily="34" charset="0"/>
                <a:cs typeface="Times New Roman" panose="02020603050405020304" pitchFamily="18" charset="0"/>
              </a:rPr>
              <a:t> of their processes and techniques and to modernize their procedures and applications -- at different levels of decision-making and administration. Second, communication and </a:t>
            </a:r>
            <a:r>
              <a:rPr lang="en-US" sz="2000" b="1" dirty="0" smtClean="0">
                <a:solidFill>
                  <a:srgbClr val="000000"/>
                </a:solidFill>
                <a:effectLst/>
                <a:ea typeface="Calibri" panose="020F0502020204030204" pitchFamily="34" charset="0"/>
                <a:cs typeface="Times New Roman" panose="02020603050405020304" pitchFamily="18" charset="0"/>
              </a:rPr>
              <a:t>information technologies must be an integral part of the restructuring design and application</a:t>
            </a:r>
            <a:r>
              <a:rPr lang="en-US" sz="2000" dirty="0" smtClean="0">
                <a:solidFill>
                  <a:srgbClr val="000000"/>
                </a:solidFill>
                <a:effectLst/>
                <a:ea typeface="Calibri" panose="020F0502020204030204" pitchFamily="34" charset="0"/>
                <a:cs typeface="Times New Roman" panose="02020603050405020304" pitchFamily="18" charset="0"/>
              </a:rPr>
              <a:t>.</a:t>
            </a:r>
            <a:endParaRPr lang="en-US" sz="2000" dirty="0" smtClean="0">
              <a:effectLst/>
              <a:ea typeface="Calibri" panose="020F0502020204030204" pitchFamily="34" charset="0"/>
              <a:cs typeface="Times New Roman" panose="02020603050405020304" pitchFamily="18" charset="0"/>
            </a:endParaRPr>
          </a:p>
          <a:p>
            <a:pPr>
              <a:lnSpc>
                <a:spcPct val="200000"/>
              </a:lnSpc>
              <a:spcAft>
                <a:spcPts val="800"/>
              </a:spcAft>
            </a:pPr>
            <a:r>
              <a:rPr lang="en-US" sz="2000" dirty="0" smtClean="0">
                <a:solidFill>
                  <a:srgbClr val="000000"/>
                </a:solidFill>
                <a:effectLst/>
                <a:ea typeface="Times New Roman" panose="02020603050405020304" pitchFamily="18" charset="0"/>
                <a:cs typeface="Times New Roman" panose="02020603050405020304" pitchFamily="18" charset="0"/>
              </a:rPr>
              <a:t>Recent reforms within the </a:t>
            </a:r>
            <a:r>
              <a:rPr lang="en-US" sz="2000" b="1" dirty="0" smtClean="0">
                <a:solidFill>
                  <a:srgbClr val="000000"/>
                </a:solidFill>
                <a:effectLst/>
                <a:ea typeface="Times New Roman" panose="02020603050405020304" pitchFamily="18" charset="0"/>
                <a:cs typeface="Times New Roman" panose="02020603050405020304" pitchFamily="18" charset="0"/>
              </a:rPr>
              <a:t>education enterprise</a:t>
            </a:r>
            <a:r>
              <a:rPr lang="en-US" sz="2000" dirty="0" smtClean="0">
                <a:solidFill>
                  <a:srgbClr val="000000"/>
                </a:solidFill>
                <a:effectLst/>
                <a:ea typeface="Times New Roman" panose="02020603050405020304" pitchFamily="18" charset="0"/>
                <a:cs typeface="Times New Roman" panose="02020603050405020304" pitchFamily="18" charset="0"/>
              </a:rPr>
              <a:t> have resulted in observable successes in making educational opportunities more accessible and equitable and the teaching/learning process more effective…” </a:t>
            </a:r>
            <a:r>
              <a:rPr lang="en-US" sz="2000" dirty="0" smtClean="0">
                <a:solidFill>
                  <a:srgbClr val="000000"/>
                </a:solidFill>
                <a:effectLst/>
                <a:ea typeface="Times New Roman" panose="02020603050405020304" pitchFamily="18" charset="0"/>
              </a:rPr>
              <a:t> </a:t>
            </a:r>
            <a:endParaRPr lang="en-US" sz="2000" dirty="0">
              <a:effectLst/>
              <a:ea typeface="Times New Roman" panose="02020603050405020304" pitchFamily="18" charset="0"/>
            </a:endParaRPr>
          </a:p>
        </p:txBody>
      </p:sp>
    </p:spTree>
    <p:extLst>
      <p:ext uri="{BB962C8B-B14F-4D97-AF65-F5344CB8AC3E}">
        <p14:creationId xmlns:p14="http://schemas.microsoft.com/office/powerpoint/2010/main" val="705848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2214" y="656899"/>
            <a:ext cx="9366739" cy="5837495"/>
          </a:xfrm>
          <a:prstGeom prst="rect">
            <a:avLst/>
          </a:prstGeom>
        </p:spPr>
        <p:txBody>
          <a:bodyPr wrap="square">
            <a:spAutoFit/>
          </a:bodyPr>
          <a:lstStyle/>
          <a:p>
            <a:pPr>
              <a:lnSpc>
                <a:spcPct val="200000"/>
              </a:lnSpc>
              <a:spcAft>
                <a:spcPts val="800"/>
              </a:spcAft>
            </a:pPr>
            <a:r>
              <a:rPr lang="en-US" dirty="0" err="1" smtClean="0">
                <a:solidFill>
                  <a:srgbClr val="000000"/>
                </a:solidFill>
                <a:effectLst/>
                <a:latin typeface="+mj-lt"/>
                <a:ea typeface="Times New Roman" panose="02020603050405020304" pitchFamily="18" charset="0"/>
                <a:cs typeface="Times New Roman" panose="02020603050405020304" pitchFamily="18" charset="0"/>
              </a:rPr>
              <a:t>Cont</a:t>
            </a:r>
            <a:r>
              <a:rPr lang="en-US" dirty="0" smtClean="0">
                <a:solidFill>
                  <a:srgbClr val="000000"/>
                </a:solidFill>
                <a:effectLst/>
                <a:latin typeface="+mj-lt"/>
                <a:ea typeface="Times New Roman" panose="02020603050405020304" pitchFamily="18" charset="0"/>
                <a:cs typeface="Times New Roman" panose="02020603050405020304" pitchFamily="18" charset="0"/>
              </a:rPr>
              <a:t>: </a:t>
            </a:r>
          </a:p>
          <a:p>
            <a:pPr>
              <a:lnSpc>
                <a:spcPct val="200000"/>
              </a:lnSpc>
              <a:spcAft>
                <a:spcPts val="800"/>
              </a:spcAft>
            </a:pPr>
            <a:r>
              <a:rPr lang="en-US" dirty="0" smtClean="0">
                <a:solidFill>
                  <a:srgbClr val="000000"/>
                </a:solidFill>
                <a:effectLst/>
                <a:latin typeface="+mj-lt"/>
                <a:ea typeface="Times New Roman" panose="02020603050405020304" pitchFamily="18" charset="0"/>
                <a:cs typeface="Times New Roman" panose="02020603050405020304" pitchFamily="18" charset="0"/>
              </a:rPr>
              <a:t>Accent on learning </a:t>
            </a:r>
            <a:r>
              <a:rPr lang="en-US" b="1" dirty="0" smtClean="0">
                <a:solidFill>
                  <a:srgbClr val="000000"/>
                </a:solidFill>
                <a:effectLst/>
                <a:latin typeface="+mj-lt"/>
                <a:ea typeface="Times New Roman" panose="02020603050405020304" pitchFamily="18" charset="0"/>
                <a:cs typeface="Times New Roman" panose="02020603050405020304" pitchFamily="18" charset="0"/>
              </a:rPr>
              <a:t>requires setting of reliable and measurable standards,</a:t>
            </a:r>
            <a:r>
              <a:rPr lang="en-US" dirty="0" smtClean="0">
                <a:solidFill>
                  <a:srgbClr val="000000"/>
                </a:solidFill>
                <a:effectLst/>
                <a:latin typeface="+mj-lt"/>
                <a:ea typeface="Times New Roman" panose="02020603050405020304" pitchFamily="18" charset="0"/>
                <a:cs typeface="Times New Roman" panose="02020603050405020304" pitchFamily="18" charset="0"/>
              </a:rPr>
              <a:t> and attending to individual differences.</a:t>
            </a:r>
            <a:endParaRPr lang="en-US" sz="1600" dirty="0" smtClean="0">
              <a:solidFill>
                <a:srgbClr val="000000"/>
              </a:solidFill>
              <a:effectLst/>
              <a:latin typeface="+mj-lt"/>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800"/>
              </a:spcAft>
              <a:buSzPts val="1000"/>
              <a:buFont typeface="Symbol" panose="05050102010706020507" pitchFamily="18" charset="2"/>
              <a:buChar char=""/>
              <a:tabLst>
                <a:tab pos="457200" algn="l"/>
              </a:tabLst>
            </a:pPr>
            <a:r>
              <a:rPr lang="en-US" dirty="0" smtClean="0">
                <a:solidFill>
                  <a:srgbClr val="000000"/>
                </a:solidFill>
                <a:effectLst/>
                <a:latin typeface="+mj-lt"/>
                <a:ea typeface="Times New Roman" panose="02020603050405020304" pitchFamily="18" charset="0"/>
                <a:cs typeface="Times New Roman" panose="02020603050405020304" pitchFamily="18" charset="0"/>
              </a:rPr>
              <a:t>The public sector, which until recently has had a monopoly on the delivery of educational services, is starting to feel the </a:t>
            </a:r>
            <a:r>
              <a:rPr lang="en-US" b="1" dirty="0" smtClean="0">
                <a:solidFill>
                  <a:srgbClr val="000000"/>
                </a:solidFill>
                <a:effectLst/>
                <a:latin typeface="+mj-lt"/>
                <a:ea typeface="Times New Roman" panose="02020603050405020304" pitchFamily="18" charset="0"/>
                <a:cs typeface="Times New Roman" panose="02020603050405020304" pitchFamily="18" charset="0"/>
              </a:rPr>
              <a:t>competition from private enterprises</a:t>
            </a:r>
            <a:r>
              <a:rPr lang="en-US" dirty="0" smtClean="0">
                <a:solidFill>
                  <a:srgbClr val="000000"/>
                </a:solidFill>
                <a:effectLst/>
                <a:latin typeface="+mj-lt"/>
                <a:ea typeface="Times New Roman" panose="02020603050405020304" pitchFamily="18" charset="0"/>
                <a:cs typeface="Times New Roman" panose="02020603050405020304" pitchFamily="18" charset="0"/>
              </a:rPr>
              <a:t> which have been </a:t>
            </a:r>
            <a:r>
              <a:rPr lang="en-US" b="1" dirty="0" smtClean="0">
                <a:solidFill>
                  <a:srgbClr val="000000"/>
                </a:solidFill>
                <a:effectLst/>
                <a:latin typeface="+mj-lt"/>
                <a:ea typeface="Times New Roman" panose="02020603050405020304" pitchFamily="18" charset="0"/>
                <a:cs typeface="Times New Roman" panose="02020603050405020304" pitchFamily="18" charset="0"/>
              </a:rPr>
              <a:t>entering the market</a:t>
            </a:r>
            <a:r>
              <a:rPr lang="en-US" dirty="0" smtClean="0">
                <a:solidFill>
                  <a:srgbClr val="000000"/>
                </a:solidFill>
                <a:effectLst/>
                <a:latin typeface="+mj-lt"/>
                <a:ea typeface="Times New Roman" panose="02020603050405020304" pitchFamily="18" charset="0"/>
                <a:cs typeface="Times New Roman" panose="02020603050405020304" pitchFamily="18" charset="0"/>
              </a:rPr>
              <a:t> in escalating numbers. In many cases, particularly at the tertiary level, these </a:t>
            </a:r>
            <a:r>
              <a:rPr lang="en-US" b="1" dirty="0" smtClean="0">
                <a:solidFill>
                  <a:srgbClr val="000000"/>
                </a:solidFill>
                <a:effectLst/>
                <a:latin typeface="+mj-lt"/>
                <a:ea typeface="Times New Roman" panose="02020603050405020304" pitchFamily="18" charset="0"/>
                <a:cs typeface="Times New Roman" panose="02020603050405020304" pitchFamily="18" charset="0"/>
              </a:rPr>
              <a:t>private entities are using the potential of information and communication technology to lower cost and improve efficiency. Competition will demand from the public sector better-managed and more efficient systems and institutions</a:t>
            </a:r>
            <a:r>
              <a:rPr lang="en-US" dirty="0" smtClean="0">
                <a:solidFill>
                  <a:srgbClr val="000000"/>
                </a:solidFill>
                <a:effectLst/>
                <a:latin typeface="+mj-lt"/>
                <a:ea typeface="Times New Roman" panose="02020603050405020304" pitchFamily="18" charset="0"/>
                <a:cs typeface="Times New Roman" panose="02020603050405020304" pitchFamily="18" charset="0"/>
              </a:rPr>
              <a:t>.”</a:t>
            </a:r>
            <a:endParaRPr lang="en-US" sz="1600" dirty="0" smtClean="0">
              <a:solidFill>
                <a:srgbClr val="000000"/>
              </a:solidFill>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1061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7999" y="351693"/>
            <a:ext cx="7561385" cy="5547929"/>
          </a:xfrm>
          <a:prstGeom prst="rect">
            <a:avLst/>
          </a:prstGeom>
        </p:spPr>
        <p:txBody>
          <a:bodyPr wrap="square">
            <a:spAutoFit/>
          </a:bodyPr>
          <a:lstStyle/>
          <a:p>
            <a:pPr>
              <a:lnSpc>
                <a:spcPct val="200000"/>
              </a:lnSpc>
            </a:pPr>
            <a:r>
              <a:rPr lang="en-US" dirty="0">
                <a:solidFill>
                  <a:srgbClr val="000000"/>
                </a:solidFill>
                <a:latin typeface="+mj-lt"/>
                <a:ea typeface="Times New Roman" panose="02020603050405020304" pitchFamily="18" charset="0"/>
              </a:rPr>
              <a:t>A</a:t>
            </a:r>
            <a:r>
              <a:rPr lang="en-US" dirty="0" smtClean="0">
                <a:solidFill>
                  <a:srgbClr val="000000"/>
                </a:solidFill>
                <a:effectLst/>
                <a:latin typeface="+mj-lt"/>
                <a:ea typeface="Times New Roman" panose="02020603050405020304" pitchFamily="18" charset="0"/>
              </a:rPr>
              <a:t> 2002 UNESCO report states: “</a:t>
            </a:r>
            <a:r>
              <a:rPr lang="en-US" dirty="0" smtClean="0">
                <a:solidFill>
                  <a:srgbClr val="000000"/>
                </a:solidFill>
                <a:effectLst/>
                <a:highlight>
                  <a:srgbClr val="FFFF00"/>
                </a:highlight>
                <a:latin typeface="+mj-lt"/>
                <a:ea typeface="Times New Roman" panose="02020603050405020304" pitchFamily="18" charset="0"/>
              </a:rPr>
              <a:t>education is increasingly </a:t>
            </a:r>
            <a:r>
              <a:rPr lang="en-US" b="1" dirty="0" smtClean="0">
                <a:solidFill>
                  <a:srgbClr val="000000"/>
                </a:solidFill>
                <a:effectLst/>
                <a:highlight>
                  <a:srgbClr val="FFFF00"/>
                </a:highlight>
                <a:latin typeface="+mj-lt"/>
                <a:ea typeface="Times New Roman" panose="02020603050405020304" pitchFamily="18" charset="0"/>
              </a:rPr>
              <a:t>becoming a market,</a:t>
            </a:r>
            <a:r>
              <a:rPr lang="en-US" dirty="0" smtClean="0">
                <a:solidFill>
                  <a:srgbClr val="000000"/>
                </a:solidFill>
                <a:effectLst/>
                <a:highlight>
                  <a:srgbClr val="FFFF00"/>
                </a:highlight>
                <a:latin typeface="+mj-lt"/>
                <a:ea typeface="Times New Roman" panose="02020603050405020304" pitchFamily="18" charset="0"/>
              </a:rPr>
              <a:t> and a global one at that. In a market, there are customers and producers. </a:t>
            </a:r>
            <a:r>
              <a:rPr lang="en-US" b="1" dirty="0" smtClean="0">
                <a:solidFill>
                  <a:srgbClr val="000000"/>
                </a:solidFill>
                <a:effectLst/>
                <a:highlight>
                  <a:srgbClr val="FFFF00"/>
                </a:highlight>
                <a:latin typeface="+mj-lt"/>
                <a:ea typeface="Times New Roman" panose="02020603050405020304" pitchFamily="18" charset="0"/>
              </a:rPr>
              <a:t>And access to the production side of this market is even less equitable than access to its usage sid</a:t>
            </a:r>
            <a:r>
              <a:rPr lang="en-US" dirty="0" smtClean="0">
                <a:solidFill>
                  <a:srgbClr val="000000"/>
                </a:solidFill>
                <a:effectLst/>
                <a:highlight>
                  <a:srgbClr val="FFFF00"/>
                </a:highlight>
                <a:latin typeface="+mj-lt"/>
                <a:ea typeface="Times New Roman" panose="02020603050405020304" pitchFamily="18" charset="0"/>
              </a:rPr>
              <a:t>e</a:t>
            </a:r>
            <a:r>
              <a:rPr lang="en-US" dirty="0" smtClean="0">
                <a:solidFill>
                  <a:srgbClr val="000000"/>
                </a:solidFill>
                <a:effectLst/>
                <a:latin typeface="+mj-lt"/>
                <a:ea typeface="Times New Roman" panose="02020603050405020304" pitchFamily="18" charset="0"/>
              </a:rPr>
              <a:t>.” and the report adds that with increase usages of bandwidth “Education projects may profit from this market-driven growth.” </a:t>
            </a:r>
          </a:p>
          <a:p>
            <a:pPr>
              <a:lnSpc>
                <a:spcPct val="200000"/>
              </a:lnSpc>
            </a:pPr>
            <a:endParaRPr lang="en-US" dirty="0">
              <a:solidFill>
                <a:srgbClr val="000000"/>
              </a:solidFill>
              <a:latin typeface="+mj-lt"/>
            </a:endParaRPr>
          </a:p>
          <a:p>
            <a:pPr>
              <a:lnSpc>
                <a:spcPct val="200000"/>
              </a:lnSpc>
            </a:pPr>
            <a:r>
              <a:rPr lang="en-US" dirty="0" smtClean="0">
                <a:latin typeface="+mj-lt"/>
              </a:rPr>
              <a:t>UNESCO </a:t>
            </a:r>
            <a:r>
              <a:rPr lang="en-US" dirty="0">
                <a:latin typeface="+mj-lt"/>
              </a:rPr>
              <a:t>Technologies for Learning Copyright ©2002 by </a:t>
            </a:r>
            <a:r>
              <a:rPr lang="en-US" b="1" dirty="0">
                <a:latin typeface="+mj-lt"/>
              </a:rPr>
              <a:t>UNESCO</a:t>
            </a:r>
            <a:r>
              <a:rPr lang="en-US" dirty="0">
                <a:latin typeface="+mj-lt"/>
              </a:rPr>
              <a:t> and the Academy for Educational Development.</a:t>
            </a:r>
          </a:p>
          <a:p>
            <a:pPr>
              <a:lnSpc>
                <a:spcPct val="200000"/>
              </a:lnSpc>
            </a:pP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47970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2554" y="1043354"/>
            <a:ext cx="9073661" cy="4387548"/>
          </a:xfrm>
          <a:prstGeom prst="rect">
            <a:avLst/>
          </a:prstGeom>
        </p:spPr>
        <p:txBody>
          <a:bodyPr wrap="square">
            <a:spAutoFit/>
          </a:bodyPr>
          <a:lstStyle/>
          <a:p>
            <a:pPr>
              <a:lnSpc>
                <a:spcPct val="107000"/>
              </a:lnSpc>
            </a:pPr>
            <a:r>
              <a:rPr lang="en-US" sz="2400" b="1" dirty="0" smtClean="0">
                <a:solidFill>
                  <a:srgbClr val="444444"/>
                </a:solidFill>
                <a:effectLst/>
                <a:latin typeface="+mj-lt"/>
                <a:ea typeface="Times New Roman" panose="02020603050405020304" pitchFamily="18" charset="0"/>
                <a:cs typeface="Times New Roman" panose="02020603050405020304" pitchFamily="18" charset="0"/>
              </a:rPr>
              <a:t>2004:</a:t>
            </a:r>
            <a:r>
              <a:rPr lang="en-US" sz="2400" dirty="0" smtClean="0">
                <a:solidFill>
                  <a:srgbClr val="444444"/>
                </a:solidFill>
                <a:effectLst/>
                <a:latin typeface="+mj-lt"/>
                <a:ea typeface="Times New Roman" panose="02020603050405020304" pitchFamily="18" charset="0"/>
                <a:cs typeface="Times New Roman" panose="02020603050405020304" pitchFamily="18" charset="0"/>
              </a:rPr>
              <a:t> Duane </a:t>
            </a:r>
            <a:r>
              <a:rPr lang="en-US" sz="2400" dirty="0" err="1" smtClean="0">
                <a:solidFill>
                  <a:srgbClr val="444444"/>
                </a:solidFill>
                <a:effectLst/>
                <a:latin typeface="+mj-lt"/>
                <a:ea typeface="Times New Roman" panose="02020603050405020304" pitchFamily="18" charset="0"/>
                <a:cs typeface="Times New Roman" panose="02020603050405020304" pitchFamily="18" charset="0"/>
              </a:rPr>
              <a:t>Parde</a:t>
            </a:r>
            <a:r>
              <a:rPr lang="en-US" sz="2400" dirty="0" smtClean="0">
                <a:solidFill>
                  <a:srgbClr val="444444"/>
                </a:solidFill>
                <a:effectLst/>
                <a:latin typeface="+mj-lt"/>
                <a:ea typeface="Times New Roman" panose="02020603050405020304" pitchFamily="18" charset="0"/>
                <a:cs typeface="Times New Roman" panose="02020603050405020304" pitchFamily="18" charset="0"/>
              </a:rPr>
              <a:t>, executive director of the American Legislative Exchange Council (ALEC), the nation's largest nonpartisan, individual membership organization of free-market focused state legislators and corporations, has been appointed by Secretary of State Colin Powell to the United States National Commission for the United Nations Educational, Scientific, and Cultural Organization (UNESCO). Mr. </a:t>
            </a:r>
            <a:r>
              <a:rPr lang="en-US" sz="2400" dirty="0" err="1" smtClean="0">
                <a:solidFill>
                  <a:srgbClr val="444444"/>
                </a:solidFill>
                <a:effectLst/>
                <a:latin typeface="+mj-lt"/>
                <a:ea typeface="Times New Roman" panose="02020603050405020304" pitchFamily="18" charset="0"/>
                <a:cs typeface="Times New Roman" panose="02020603050405020304" pitchFamily="18" charset="0"/>
              </a:rPr>
              <a:t>Parde</a:t>
            </a:r>
            <a:r>
              <a:rPr lang="en-US" sz="2400" dirty="0" smtClean="0">
                <a:solidFill>
                  <a:srgbClr val="444444"/>
                </a:solidFill>
                <a:effectLst/>
                <a:latin typeface="+mj-lt"/>
                <a:ea typeface="Times New Roman" panose="02020603050405020304" pitchFamily="18" charset="0"/>
                <a:cs typeface="Times New Roman" panose="02020603050405020304" pitchFamily="18" charset="0"/>
              </a:rPr>
              <a:t> will serve as a representative of state and local government interests.</a:t>
            </a:r>
            <a:endParaRPr lang="en-US" sz="2400" dirty="0" smtClean="0">
              <a:effectLst/>
              <a:latin typeface="+mj-lt"/>
              <a:ea typeface="Times New Roman" panose="02020603050405020304" pitchFamily="18" charset="0"/>
              <a:cs typeface="Times New Roman" panose="02020603050405020304" pitchFamily="18" charset="0"/>
            </a:endParaRPr>
          </a:p>
          <a:p>
            <a:pPr>
              <a:lnSpc>
                <a:spcPct val="107000"/>
              </a:lnSpc>
            </a:pPr>
            <a:r>
              <a:rPr lang="en-US" sz="2400" u="sng" dirty="0" smtClean="0">
                <a:solidFill>
                  <a:srgbClr val="0563C1"/>
                </a:solidFill>
                <a:effectLst/>
                <a:latin typeface="+mj-lt"/>
                <a:ea typeface="Calibri" panose="020F0502020204030204" pitchFamily="34" charset="0"/>
                <a:cs typeface="Times New Roman" panose="02020603050405020304" pitchFamily="18" charset="0"/>
                <a:hlinkClick r:id="rId2"/>
              </a:rPr>
              <a:t>http://unescoscience.blogspot.com/2004/12/us-newswire-releases-alecs-executive.html?m=1</a:t>
            </a:r>
            <a:endParaRPr lang="en-US" sz="2400" dirty="0">
              <a:latin typeface="+mj-lt"/>
            </a:endParaRPr>
          </a:p>
        </p:txBody>
      </p:sp>
    </p:spTree>
    <p:extLst>
      <p:ext uri="{BB962C8B-B14F-4D97-AF65-F5344CB8AC3E}">
        <p14:creationId xmlns:p14="http://schemas.microsoft.com/office/powerpoint/2010/main" val="649041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1938" y="159902"/>
            <a:ext cx="10562493" cy="6760825"/>
          </a:xfrm>
          <a:prstGeom prst="rect">
            <a:avLst/>
          </a:prstGeom>
        </p:spPr>
        <p:txBody>
          <a:bodyPr wrap="square">
            <a:spAutoFit/>
          </a:bodyPr>
          <a:lstStyle/>
          <a:p>
            <a:pPr>
              <a:lnSpc>
                <a:spcPct val="200000"/>
              </a:lnSpc>
              <a:spcAft>
                <a:spcPts val="800"/>
              </a:spcAft>
            </a:pPr>
            <a:r>
              <a:rPr lang="en-US" b="1" dirty="0" smtClean="0">
                <a:solidFill>
                  <a:srgbClr val="000000"/>
                </a:solidFill>
                <a:effectLst/>
                <a:ea typeface="Calibri" panose="020F0502020204030204" pitchFamily="34" charset="0"/>
                <a:cs typeface="Times New Roman" panose="02020603050405020304" pitchFamily="18" charset="0"/>
              </a:rPr>
              <a:t>2004: Teaching At Risk</a:t>
            </a:r>
            <a:endParaRPr lang="en-US" sz="1600" dirty="0" smtClean="0">
              <a:effectLst/>
              <a:ea typeface="Calibri" panose="020F0502020204030204" pitchFamily="34" charset="0"/>
              <a:cs typeface="Times New Roman" panose="02020603050405020304" pitchFamily="18" charset="0"/>
            </a:endParaRPr>
          </a:p>
          <a:p>
            <a:pPr>
              <a:lnSpc>
                <a:spcPct val="200000"/>
              </a:lnSpc>
              <a:spcAft>
                <a:spcPts val="800"/>
              </a:spcAft>
            </a:pPr>
            <a:r>
              <a:rPr lang="en-US" sz="1600" dirty="0" smtClean="0">
                <a:solidFill>
                  <a:srgbClr val="000000"/>
                </a:solidFill>
                <a:effectLst/>
                <a:ea typeface="Calibri" panose="020F0502020204030204" pitchFamily="34" charset="0"/>
                <a:cs typeface="Times New Roman" panose="02020603050405020304" pitchFamily="18" charset="0"/>
              </a:rPr>
              <a:t>ESTABLISHED AND CHAIRED by </a:t>
            </a:r>
            <a:r>
              <a:rPr lang="en-US" sz="1600" b="1" dirty="0" smtClean="0">
                <a:solidFill>
                  <a:srgbClr val="000000"/>
                </a:solidFill>
                <a:effectLst/>
                <a:ea typeface="Calibri" panose="020F0502020204030204" pitchFamily="34" charset="0"/>
                <a:cs typeface="Times New Roman" panose="02020603050405020304" pitchFamily="18" charset="0"/>
              </a:rPr>
              <a:t>Louis V. Gerstner</a:t>
            </a:r>
            <a:r>
              <a:rPr lang="en-US" sz="1600" dirty="0" smtClean="0">
                <a:solidFill>
                  <a:srgbClr val="000000"/>
                </a:solidFill>
                <a:effectLst/>
                <a:ea typeface="Calibri" panose="020F0502020204030204" pitchFamily="34" charset="0"/>
                <a:cs typeface="Times New Roman" panose="02020603050405020304" pitchFamily="18" charset="0"/>
              </a:rPr>
              <a:t>, Jr., The Teaching Commission “seeks to raise student performance by transforming the way in which America’s public school teachers are recruited and retained.” This document recommends new teacher evaluations, alt cert programs like TFA, merit pay, charters, vouchers, and union busting. It states: “</a:t>
            </a:r>
            <a:r>
              <a:rPr lang="en-US" sz="1600" b="1" dirty="0" smtClean="0">
                <a:solidFill>
                  <a:srgbClr val="000000"/>
                </a:solidFill>
                <a:effectLst/>
                <a:highlight>
                  <a:srgbClr val="FFFF00"/>
                </a:highlight>
                <a:ea typeface="Calibri" panose="020F0502020204030204" pitchFamily="34" charset="0"/>
                <a:cs typeface="Times New Roman" panose="02020603050405020304" pitchFamily="18" charset="0"/>
              </a:rPr>
              <a:t>This welcome partnership would set a common national standard for what new teachers should be expected to know</a:t>
            </a:r>
            <a:r>
              <a:rPr lang="en-US" sz="1600" dirty="0" smtClean="0">
                <a:solidFill>
                  <a:srgbClr val="000000"/>
                </a:solidFill>
                <a:effectLst/>
                <a:highlight>
                  <a:srgbClr val="FFFF00"/>
                </a:highlight>
                <a:ea typeface="Calibri" panose="020F0502020204030204" pitchFamily="34" charset="0"/>
                <a:cs typeface="Times New Roman" panose="02020603050405020304" pitchFamily="18" charset="0"/>
              </a:rPr>
              <a:t>—but states will still need to do their part by adopting the new, higher standard.”</a:t>
            </a:r>
          </a:p>
          <a:p>
            <a:r>
              <a:rPr lang="en-US" sz="1600" b="1" dirty="0"/>
              <a:t>The Teaching Commission</a:t>
            </a:r>
            <a:r>
              <a:rPr lang="en-US" sz="1600" dirty="0"/>
              <a:t> would like to thank the following organizations and individuals for their generous support:</a:t>
            </a:r>
          </a:p>
          <a:p>
            <a:r>
              <a:rPr lang="en-US" sz="1600" dirty="0"/>
              <a:t>THE BOEING FOUNDATION</a:t>
            </a:r>
          </a:p>
          <a:p>
            <a:r>
              <a:rPr lang="en-US" sz="1600" dirty="0"/>
              <a:t>THE MICHAEL AND SUSAN DELL FOUNDATION</a:t>
            </a:r>
          </a:p>
          <a:p>
            <a:r>
              <a:rPr lang="en-US" sz="1600" dirty="0"/>
              <a:t>THE IBM FOUNDATION</a:t>
            </a:r>
          </a:p>
          <a:p>
            <a:r>
              <a:rPr lang="en-US" sz="1600" dirty="0"/>
              <a:t>SIMPSON THACHER &amp; BARTLETT LLP</a:t>
            </a:r>
          </a:p>
          <a:p>
            <a:r>
              <a:rPr lang="en-US" sz="1600" dirty="0"/>
              <a:t>THE WILLIAM R. KENAN, JR., CHARITABLE TRUST</a:t>
            </a:r>
          </a:p>
          <a:p>
            <a:r>
              <a:rPr lang="en-US" sz="1600" dirty="0"/>
              <a:t>JOHN DOERR</a:t>
            </a:r>
          </a:p>
          <a:p>
            <a:r>
              <a:rPr lang="en-US" sz="1600" dirty="0"/>
              <a:t>LOUIS V. GERSTNER, JR.</a:t>
            </a:r>
          </a:p>
          <a:p>
            <a:r>
              <a:rPr lang="en-US" sz="1600" dirty="0"/>
              <a:t>E. JOHN ROSENWALD, JR.</a:t>
            </a:r>
          </a:p>
          <a:p>
            <a:pPr>
              <a:lnSpc>
                <a:spcPct val="200000"/>
              </a:lnSpc>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8881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1538" y="259609"/>
            <a:ext cx="8968154" cy="5858014"/>
          </a:xfrm>
          <a:prstGeom prst="rect">
            <a:avLst/>
          </a:prstGeom>
        </p:spPr>
        <p:txBody>
          <a:bodyPr wrap="square">
            <a:spAutoFit/>
          </a:bodyPr>
          <a:lstStyle/>
          <a:p>
            <a:pPr>
              <a:lnSpc>
                <a:spcPct val="200000"/>
              </a:lnSpc>
              <a:spcAft>
                <a:spcPts val="800"/>
              </a:spcAft>
            </a:pPr>
            <a:r>
              <a:rPr lang="en-US" sz="1400" b="1" dirty="0" smtClean="0">
                <a:solidFill>
                  <a:srgbClr val="000000"/>
                </a:solidFill>
                <a:effectLst/>
                <a:latin typeface="+mj-lt"/>
                <a:ea typeface="Calibri" panose="020F0502020204030204" pitchFamily="34" charset="0"/>
                <a:cs typeface="Times New Roman" panose="02020603050405020304" pitchFamily="18" charset="0"/>
              </a:rPr>
              <a:t>2008 Gerstner states in WSJ:</a:t>
            </a:r>
            <a:r>
              <a:rPr lang="en-US" sz="1400" dirty="0" smtClean="0">
                <a:effectLst/>
                <a:latin typeface="+mj-lt"/>
                <a:ea typeface="Calibri" panose="020F0502020204030204" pitchFamily="34" charset="0"/>
                <a:cs typeface="Times New Roman" panose="02020603050405020304" pitchFamily="18" charset="0"/>
              </a:rPr>
              <a:t> </a:t>
            </a:r>
            <a:r>
              <a:rPr lang="en-US" sz="1400" b="1" u="sng" dirty="0" smtClean="0">
                <a:solidFill>
                  <a:srgbClr val="0563C1"/>
                </a:solidFill>
                <a:effectLst/>
                <a:latin typeface="+mj-lt"/>
                <a:ea typeface="Calibri" panose="020F0502020204030204" pitchFamily="34" charset="0"/>
                <a:cs typeface="Times New Roman" panose="02020603050405020304" pitchFamily="18" charset="0"/>
                <a:hlinkClick r:id="rId2"/>
              </a:rPr>
              <a:t>http://m.wsj.com/articles/SB122809533452168067?mobile=y</a:t>
            </a:r>
            <a:r>
              <a:rPr lang="en-US" sz="1400" b="1" dirty="0" smtClean="0">
                <a:solidFill>
                  <a:srgbClr val="000000"/>
                </a:solidFill>
                <a:effectLst/>
                <a:latin typeface="+mj-lt"/>
                <a:ea typeface="Calibri" panose="020F0502020204030204" pitchFamily="34" charset="0"/>
                <a:cs typeface="Times New Roman" panose="02020603050405020304" pitchFamily="18" charset="0"/>
              </a:rPr>
              <a:t> </a:t>
            </a:r>
            <a:endParaRPr lang="en-US" sz="1400" dirty="0" smtClean="0">
              <a:effectLst/>
              <a:latin typeface="+mj-lt"/>
              <a:ea typeface="Calibri" panose="020F0502020204030204" pitchFamily="34" charset="0"/>
              <a:cs typeface="Times New Roman" panose="02020603050405020304" pitchFamily="18" charset="0"/>
            </a:endParaRPr>
          </a:p>
          <a:p>
            <a:pPr>
              <a:lnSpc>
                <a:spcPct val="200000"/>
              </a:lnSpc>
              <a:spcAft>
                <a:spcPts val="1800"/>
              </a:spcAft>
            </a:pPr>
            <a:r>
              <a:rPr lang="en-US" sz="1400" i="1" dirty="0" smtClean="0">
                <a:solidFill>
                  <a:srgbClr val="444444"/>
                </a:solidFill>
                <a:effectLst/>
                <a:latin typeface="+mj-lt"/>
                <a:ea typeface="Times New Roman" panose="02020603050405020304" pitchFamily="18" charset="0"/>
              </a:rPr>
              <a:t>-</a:t>
            </a:r>
            <a:r>
              <a:rPr lang="en-US" sz="1400" b="1" i="1" dirty="0" smtClean="0">
                <a:solidFill>
                  <a:srgbClr val="444444"/>
                </a:solidFill>
                <a:effectLst/>
                <a:latin typeface="+mj-lt"/>
                <a:ea typeface="Times New Roman" panose="02020603050405020304" pitchFamily="18" charset="0"/>
              </a:rPr>
              <a:t>Abolish all local school districts</a:t>
            </a:r>
            <a:r>
              <a:rPr lang="en-US" sz="1400" i="1" dirty="0" smtClean="0">
                <a:solidFill>
                  <a:srgbClr val="444444"/>
                </a:solidFill>
                <a:latin typeface="+mj-lt"/>
                <a:ea typeface="Times New Roman" panose="02020603050405020304" pitchFamily="18" charset="0"/>
              </a:rPr>
              <a:t> ….</a:t>
            </a:r>
            <a:r>
              <a:rPr lang="en-US" sz="1400" b="1" i="1" dirty="0" smtClean="0">
                <a:solidFill>
                  <a:srgbClr val="444444"/>
                </a:solidFill>
                <a:effectLst/>
                <a:latin typeface="+mj-lt"/>
                <a:ea typeface="Times New Roman" panose="02020603050405020304" pitchFamily="18" charset="0"/>
              </a:rPr>
              <a:t>they would have no direct involvement in the critical task of establishing standards, selecting teachers, and developing curricula.</a:t>
            </a:r>
            <a:endParaRPr lang="en-US" sz="1400" dirty="0" smtClean="0">
              <a:effectLst/>
              <a:latin typeface="+mj-lt"/>
              <a:ea typeface="Times New Roman" panose="02020603050405020304" pitchFamily="18" charset="0"/>
            </a:endParaRPr>
          </a:p>
          <a:p>
            <a:pPr>
              <a:lnSpc>
                <a:spcPct val="200000"/>
              </a:lnSpc>
              <a:spcAft>
                <a:spcPts val="1800"/>
              </a:spcAft>
            </a:pPr>
            <a:r>
              <a:rPr lang="en-US" sz="1400" i="1" dirty="0" smtClean="0">
                <a:solidFill>
                  <a:srgbClr val="444444"/>
                </a:solidFill>
                <a:effectLst/>
                <a:latin typeface="+mj-lt"/>
                <a:ea typeface="Times New Roman" panose="02020603050405020304" pitchFamily="18" charset="0"/>
              </a:rPr>
              <a:t>- Establish a set of </a:t>
            </a:r>
            <a:r>
              <a:rPr lang="en-US" sz="1400" b="1" i="1" dirty="0" smtClean="0">
                <a:solidFill>
                  <a:srgbClr val="444444"/>
                </a:solidFill>
                <a:effectLst/>
                <a:latin typeface="+mj-lt"/>
                <a:ea typeface="Times New Roman" panose="02020603050405020304" pitchFamily="18" charset="0"/>
              </a:rPr>
              <a:t>national standards for a core curriculum.</a:t>
            </a:r>
            <a:r>
              <a:rPr lang="en-US" sz="1400" i="1" dirty="0" smtClean="0">
                <a:solidFill>
                  <a:srgbClr val="444444"/>
                </a:solidFill>
                <a:effectLst/>
                <a:latin typeface="+mj-lt"/>
                <a:ea typeface="Times New Roman" panose="02020603050405020304" pitchFamily="18" charset="0"/>
              </a:rPr>
              <a:t> </a:t>
            </a:r>
            <a:endParaRPr lang="en-US" sz="1400" dirty="0" smtClean="0">
              <a:effectLst/>
              <a:latin typeface="+mj-lt"/>
              <a:ea typeface="Times New Roman" panose="02020603050405020304" pitchFamily="18" charset="0"/>
            </a:endParaRPr>
          </a:p>
          <a:p>
            <a:pPr>
              <a:lnSpc>
                <a:spcPct val="200000"/>
              </a:lnSpc>
              <a:spcAft>
                <a:spcPts val="1800"/>
              </a:spcAft>
            </a:pPr>
            <a:r>
              <a:rPr lang="en-US" sz="1400" i="1" dirty="0" smtClean="0">
                <a:solidFill>
                  <a:srgbClr val="444444"/>
                </a:solidFill>
                <a:effectLst/>
                <a:latin typeface="+mj-lt"/>
                <a:ea typeface="Times New Roman" panose="02020603050405020304" pitchFamily="18" charset="0"/>
              </a:rPr>
              <a:t>- Establish a National Skills Day on which every third, sixth, ninth and 12th-grader would be </a:t>
            </a:r>
            <a:r>
              <a:rPr lang="en-US" sz="1400" b="1" i="1" dirty="0" smtClean="0">
                <a:solidFill>
                  <a:srgbClr val="444444"/>
                </a:solidFill>
                <a:effectLst/>
                <a:latin typeface="+mj-lt"/>
                <a:ea typeface="Times New Roman" panose="02020603050405020304" pitchFamily="18" charset="0"/>
              </a:rPr>
              <a:t>tested against the national standards</a:t>
            </a:r>
            <a:r>
              <a:rPr lang="en-US" sz="1400" i="1" dirty="0" smtClean="0">
                <a:solidFill>
                  <a:srgbClr val="444444"/>
                </a:solidFill>
                <a:effectLst/>
                <a:latin typeface="+mj-lt"/>
                <a:ea typeface="Times New Roman" panose="02020603050405020304" pitchFamily="18" charset="0"/>
              </a:rPr>
              <a:t>. </a:t>
            </a:r>
            <a:r>
              <a:rPr lang="en-US" sz="1400" b="1" i="1" dirty="0" smtClean="0">
                <a:solidFill>
                  <a:srgbClr val="444444"/>
                </a:solidFill>
                <a:effectLst/>
                <a:latin typeface="+mj-lt"/>
                <a:ea typeface="Times New Roman" panose="02020603050405020304" pitchFamily="18" charset="0"/>
              </a:rPr>
              <a:t>Results would be published</a:t>
            </a:r>
            <a:r>
              <a:rPr lang="en-US" sz="1400" i="1" dirty="0" smtClean="0">
                <a:solidFill>
                  <a:srgbClr val="444444"/>
                </a:solidFill>
                <a:effectLst/>
                <a:latin typeface="+mj-lt"/>
                <a:ea typeface="Times New Roman" panose="02020603050405020304" pitchFamily="18" charset="0"/>
              </a:rPr>
              <a:t> nationwide for every school in America.</a:t>
            </a:r>
            <a:endParaRPr lang="en-US" sz="1400" dirty="0" smtClean="0">
              <a:effectLst/>
              <a:latin typeface="+mj-lt"/>
              <a:ea typeface="Times New Roman" panose="02020603050405020304" pitchFamily="18" charset="0"/>
            </a:endParaRPr>
          </a:p>
          <a:p>
            <a:pPr>
              <a:lnSpc>
                <a:spcPct val="200000"/>
              </a:lnSpc>
              <a:spcAft>
                <a:spcPts val="1800"/>
              </a:spcAft>
            </a:pPr>
            <a:r>
              <a:rPr lang="en-US" sz="1400" i="1" dirty="0" smtClean="0">
                <a:solidFill>
                  <a:srgbClr val="444444"/>
                </a:solidFill>
                <a:effectLst/>
                <a:latin typeface="+mj-lt"/>
                <a:ea typeface="Times New Roman" panose="02020603050405020304" pitchFamily="18" charset="0"/>
              </a:rPr>
              <a:t>- Establish </a:t>
            </a:r>
            <a:r>
              <a:rPr lang="en-US" sz="1400" b="1" i="1" dirty="0" smtClean="0">
                <a:solidFill>
                  <a:srgbClr val="444444"/>
                </a:solidFill>
                <a:effectLst/>
                <a:latin typeface="+mj-lt"/>
                <a:ea typeface="Times New Roman" panose="02020603050405020304" pitchFamily="18" charset="0"/>
              </a:rPr>
              <a:t>national standards for teacher certification</a:t>
            </a:r>
            <a:r>
              <a:rPr lang="en-US" sz="1400" i="1" dirty="0" smtClean="0">
                <a:solidFill>
                  <a:srgbClr val="444444"/>
                </a:solidFill>
                <a:effectLst/>
                <a:latin typeface="+mj-lt"/>
                <a:ea typeface="Times New Roman" panose="02020603050405020304" pitchFamily="18" charset="0"/>
              </a:rPr>
              <a:t> and require regular re-evaluations of teacher skills. - Extend the school day and the school year to effectively add 20 more days of schooling for all K-12 students.</a:t>
            </a:r>
            <a:endParaRPr lang="en-US" sz="1400" dirty="0" smtClean="0">
              <a:effectLst/>
              <a:latin typeface="+mj-lt"/>
              <a:ea typeface="Times New Roman" panose="02020603050405020304" pitchFamily="18" charset="0"/>
            </a:endParaRPr>
          </a:p>
          <a:p>
            <a:pPr>
              <a:lnSpc>
                <a:spcPct val="200000"/>
              </a:lnSpc>
              <a:spcAft>
                <a:spcPts val="800"/>
              </a:spcAft>
            </a:pPr>
            <a:r>
              <a:rPr lang="en-US" sz="1400" b="1" u="sng" dirty="0" smtClean="0">
                <a:solidFill>
                  <a:srgbClr val="0563C1"/>
                </a:solidFill>
                <a:effectLst/>
                <a:latin typeface="+mj-lt"/>
                <a:ea typeface="Calibri" panose="020F0502020204030204" pitchFamily="34" charset="0"/>
                <a:cs typeface="Times New Roman" panose="02020603050405020304" pitchFamily="18" charset="0"/>
                <a:hlinkClick r:id="rId3"/>
              </a:rPr>
              <a:t>http://edexcellence.net/commentary/education-gadfly-daily/flypaper/2008/lou-gerstner-nationalize-education.html</a:t>
            </a:r>
            <a:r>
              <a:rPr lang="en-US" sz="1400" b="1" dirty="0" smtClean="0">
                <a:solidFill>
                  <a:srgbClr val="000000"/>
                </a:solidFill>
                <a:effectLst/>
                <a:latin typeface="+mj-lt"/>
                <a:ea typeface="Calibri" panose="020F0502020204030204" pitchFamily="34" charset="0"/>
                <a:cs typeface="Times New Roman" panose="02020603050405020304" pitchFamily="18" charset="0"/>
              </a:rPr>
              <a:t> </a:t>
            </a:r>
            <a:endParaRPr lang="en-US" sz="14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4280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0185" y="369118"/>
            <a:ext cx="9929446" cy="4349909"/>
          </a:xfrm>
          <a:prstGeom prst="rect">
            <a:avLst/>
          </a:prstGeom>
        </p:spPr>
        <p:txBody>
          <a:bodyPr wrap="square">
            <a:spAutoFit/>
          </a:bodyPr>
          <a:lstStyle/>
          <a:p>
            <a:pPr>
              <a:lnSpc>
                <a:spcPct val="200000"/>
              </a:lnSpc>
              <a:spcAft>
                <a:spcPts val="800"/>
              </a:spcAft>
            </a:pPr>
            <a:r>
              <a:rPr lang="en-US" b="1" dirty="0" smtClean="0">
                <a:effectLst/>
                <a:ea typeface="Calibri" panose="020F0502020204030204" pitchFamily="34" charset="0"/>
                <a:cs typeface="Times New Roman" panose="02020603050405020304" pitchFamily="18" charset="0"/>
              </a:rPr>
              <a:t>2012 UNESCO</a:t>
            </a:r>
            <a:r>
              <a:rPr lang="en-US" dirty="0" smtClean="0">
                <a:effectLst/>
                <a:ea typeface="Calibri" panose="020F0502020204030204" pitchFamily="34" charset="0"/>
                <a:cs typeface="Times New Roman" panose="02020603050405020304" pitchFamily="18" charset="0"/>
              </a:rPr>
              <a:t>: A Global Response to the Learning Crisis</a:t>
            </a:r>
            <a:endParaRPr lang="en-US" sz="1600" dirty="0" smtClean="0">
              <a:effectLst/>
              <a:ea typeface="Calibri" panose="020F0502020204030204" pitchFamily="34" charset="0"/>
              <a:cs typeface="Times New Roman" panose="02020603050405020304" pitchFamily="18" charset="0"/>
            </a:endParaRPr>
          </a:p>
          <a:p>
            <a:r>
              <a:rPr lang="en-US" dirty="0" smtClean="0">
                <a:effectLst/>
                <a:ea typeface="Calibri" panose="020F0502020204030204" pitchFamily="34" charset="0"/>
              </a:rPr>
              <a:t>In response to this need, UNESCO and Brookings’s Center for Universal Education (CUE) have joined efforts to convene a </a:t>
            </a:r>
            <a:r>
              <a:rPr lang="en-US" b="1" dirty="0" smtClean="0">
                <a:effectLst/>
                <a:ea typeface="Calibri" panose="020F0502020204030204" pitchFamily="34" charset="0"/>
              </a:rPr>
              <a:t>Learning Metrics Task Force</a:t>
            </a:r>
            <a:r>
              <a:rPr lang="en-US" dirty="0" smtClean="0">
                <a:effectLst/>
                <a:ea typeface="Calibri" panose="020F0502020204030204" pitchFamily="34" charset="0"/>
              </a:rPr>
              <a:t> that will </a:t>
            </a:r>
            <a:r>
              <a:rPr lang="en-US" b="1" dirty="0" smtClean="0">
                <a:effectLst/>
                <a:highlight>
                  <a:srgbClr val="FFFF00"/>
                </a:highlight>
                <a:ea typeface="Calibri" panose="020F0502020204030204" pitchFamily="34" charset="0"/>
              </a:rPr>
              <a:t>investigate the feasibility of learning goals</a:t>
            </a:r>
            <a:r>
              <a:rPr lang="en-US" dirty="0" smtClean="0">
                <a:effectLst/>
                <a:ea typeface="Calibri" panose="020F0502020204030204" pitchFamily="34" charset="0"/>
              </a:rPr>
              <a:t> and targets to inform the post-2015 global development policy discourse. </a:t>
            </a:r>
          </a:p>
          <a:p>
            <a:endParaRPr lang="en-US" dirty="0"/>
          </a:p>
          <a:p>
            <a:r>
              <a:rPr lang="en-US" dirty="0"/>
              <a:t>. Three co-chairs </a:t>
            </a:r>
            <a:r>
              <a:rPr lang="en-US" dirty="0" smtClean="0"/>
              <a:t>include </a:t>
            </a:r>
            <a:r>
              <a:rPr lang="en-US" b="1" dirty="0" smtClean="0"/>
              <a:t>Sir </a:t>
            </a:r>
            <a:r>
              <a:rPr lang="en-US" b="1" dirty="0"/>
              <a:t>Michael Barber, Chief Education Advisor at Pearson.</a:t>
            </a:r>
            <a:r>
              <a:rPr lang="en-US" dirty="0"/>
              <a:t> </a:t>
            </a:r>
            <a:endParaRPr lang="en-US" dirty="0" smtClean="0"/>
          </a:p>
          <a:p>
            <a:endParaRPr lang="en-US" dirty="0"/>
          </a:p>
          <a:p>
            <a:r>
              <a:rPr lang="en-US" dirty="0" smtClean="0"/>
              <a:t>“Without </a:t>
            </a:r>
            <a:r>
              <a:rPr lang="en-US" dirty="0"/>
              <a:t>measurable goals and targets, however, goals for learning will exist in rhetoric only. Exploring whether there is a discrete set of </a:t>
            </a:r>
            <a:r>
              <a:rPr lang="en-US" b="1" dirty="0"/>
              <a:t>common learning goals</a:t>
            </a:r>
            <a:r>
              <a:rPr lang="en-US" dirty="0"/>
              <a:t> that can be universally reached is an important step in shifting the education discourse toward access plus </a:t>
            </a:r>
            <a:r>
              <a:rPr lang="en-US" dirty="0" smtClean="0"/>
              <a:t>learning.”</a:t>
            </a:r>
            <a:endParaRPr lang="en-US" dirty="0"/>
          </a:p>
          <a:p>
            <a:r>
              <a:rPr lang="en-US" u="sng" dirty="0">
                <a:hlinkClick r:id="rId2"/>
              </a:rPr>
              <a:t>http://www.globalcompactonlearning.org/web/content/wp-content/uploads/2012/04/CUEUIS_LearningMetrics_Overview_June.12.20121.pdf</a:t>
            </a:r>
            <a:endParaRPr lang="en-US" dirty="0"/>
          </a:p>
        </p:txBody>
      </p:sp>
    </p:spTree>
    <p:extLst>
      <p:ext uri="{BB962C8B-B14F-4D97-AF65-F5344CB8AC3E}">
        <p14:creationId xmlns:p14="http://schemas.microsoft.com/office/powerpoint/2010/main" val="1161081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56338" y="297614"/>
            <a:ext cx="9050216" cy="6288901"/>
          </a:xfrm>
          <a:prstGeom prst="rect">
            <a:avLst/>
          </a:prstGeom>
        </p:spPr>
        <p:txBody>
          <a:bodyPr wrap="square">
            <a:spAutoFit/>
          </a:bodyPr>
          <a:lstStyle/>
          <a:p>
            <a:pPr>
              <a:lnSpc>
                <a:spcPct val="200000"/>
              </a:lnSpc>
              <a:spcAft>
                <a:spcPts val="800"/>
              </a:spcAft>
            </a:pPr>
            <a:r>
              <a:rPr lang="en-US" dirty="0" smtClean="0">
                <a:solidFill>
                  <a:srgbClr val="000000"/>
                </a:solidFill>
                <a:effectLst/>
                <a:ea typeface="Calibri" panose="020F0502020204030204" pitchFamily="34" charset="0"/>
                <a:cs typeface="Times New Roman" panose="02020603050405020304" pitchFamily="18" charset="0"/>
              </a:rPr>
              <a:t>“</a:t>
            </a:r>
            <a:r>
              <a:rPr lang="en-US" dirty="0" smtClean="0">
                <a:solidFill>
                  <a:srgbClr val="000000"/>
                </a:solidFill>
                <a:effectLst/>
                <a:highlight>
                  <a:srgbClr val="FFFF00"/>
                </a:highlight>
                <a:ea typeface="Calibri" panose="020F0502020204030204" pitchFamily="34" charset="0"/>
                <a:cs typeface="Times New Roman" panose="02020603050405020304" pitchFamily="18" charset="0"/>
              </a:rPr>
              <a:t>The World Bank’s</a:t>
            </a:r>
            <a:r>
              <a:rPr lang="en-US" dirty="0" smtClean="0">
                <a:solidFill>
                  <a:srgbClr val="000000"/>
                </a:solidFill>
                <a:effectLst/>
                <a:ea typeface="Calibri" panose="020F0502020204030204" pitchFamily="34" charset="0"/>
                <a:cs typeface="Times New Roman" panose="02020603050405020304" pitchFamily="18" charset="0"/>
              </a:rPr>
              <a:t> revamped</a:t>
            </a:r>
            <a:r>
              <a:rPr lang="en-US" dirty="0" smtClean="0">
                <a:effectLst/>
                <a:ea typeface="Calibri" panose="020F0502020204030204" pitchFamily="34" charset="0"/>
                <a:cs typeface="Times New Roman" panose="02020603050405020304" pitchFamily="18" charset="0"/>
              </a:rPr>
              <a:t> </a:t>
            </a:r>
            <a:r>
              <a:rPr lang="en-US" b="1" u="none" strike="noStrike" dirty="0" err="1" smtClean="0">
                <a:solidFill>
                  <a:srgbClr val="0563C1"/>
                </a:solidFill>
                <a:effectLst/>
                <a:ea typeface="Calibri" panose="020F0502020204030204" pitchFamily="34" charset="0"/>
                <a:cs typeface="Times New Roman" panose="02020603050405020304" pitchFamily="18" charset="0"/>
                <a:hlinkClick r:id="rId2"/>
              </a:rPr>
              <a:t>EdStats</a:t>
            </a:r>
            <a:r>
              <a:rPr lang="en-US" u="none" strike="noStrike" dirty="0" smtClean="0">
                <a:solidFill>
                  <a:srgbClr val="0563C1"/>
                </a:solidFill>
                <a:effectLst/>
                <a:ea typeface="Calibri" panose="020F0502020204030204" pitchFamily="34" charset="0"/>
                <a:cs typeface="Times New Roman" panose="02020603050405020304" pitchFamily="18" charset="0"/>
                <a:hlinkClick r:id="rId2"/>
              </a:rPr>
              <a:t> website</a:t>
            </a:r>
            <a:r>
              <a:rPr lang="en-US" dirty="0" smtClean="0">
                <a:solidFill>
                  <a:srgbClr val="000000"/>
                </a:solidFill>
                <a:effectLst/>
                <a:ea typeface="Calibri" panose="020F0502020204030204" pitchFamily="34" charset="0"/>
                <a:cs typeface="Times New Roman" panose="02020603050405020304" pitchFamily="18" charset="0"/>
              </a:rPr>
              <a:t> -- our premier one-stop shop for education data -- makes more data available and helps users more easily digest it. </a:t>
            </a:r>
            <a:r>
              <a:rPr lang="en-US" dirty="0" err="1" smtClean="0">
                <a:solidFill>
                  <a:srgbClr val="000000"/>
                </a:solidFill>
                <a:effectLst/>
                <a:ea typeface="Calibri" panose="020F0502020204030204" pitchFamily="34" charset="0"/>
                <a:cs typeface="Times New Roman" panose="02020603050405020304" pitchFamily="18" charset="0"/>
              </a:rPr>
              <a:t>EdStats</a:t>
            </a:r>
            <a:r>
              <a:rPr lang="en-US" dirty="0" smtClean="0">
                <a:solidFill>
                  <a:srgbClr val="000000"/>
                </a:solidFill>
                <a:effectLst/>
                <a:ea typeface="Calibri" panose="020F0502020204030204" pitchFamily="34" charset="0"/>
                <a:cs typeface="Times New Roman" panose="02020603050405020304" pitchFamily="18" charset="0"/>
              </a:rPr>
              <a:t> is the first education statistics portal to feature all available In developing </a:t>
            </a:r>
            <a:r>
              <a:rPr lang="en-US" dirty="0" err="1" smtClean="0">
                <a:solidFill>
                  <a:srgbClr val="000000"/>
                </a:solidFill>
                <a:effectLst/>
                <a:ea typeface="Calibri" panose="020F0502020204030204" pitchFamily="34" charset="0"/>
                <a:cs typeface="Times New Roman" panose="02020603050405020304" pitchFamily="18" charset="0"/>
              </a:rPr>
              <a:t>EdStats</a:t>
            </a:r>
            <a:r>
              <a:rPr lang="en-US" dirty="0" smtClean="0">
                <a:solidFill>
                  <a:srgbClr val="000000"/>
                </a:solidFill>
                <a:effectLst/>
                <a:ea typeface="Calibri" panose="020F0502020204030204" pitchFamily="34" charset="0"/>
                <a:cs typeface="Times New Roman" panose="02020603050405020304" pitchFamily="18" charset="0"/>
              </a:rPr>
              <a:t>, we’ve been fortunate to work with UNESCO’s “Institute for Statistics (our main source of general education statistics), UNICEF (for the MICS data), USAID (for Early Grade Data and DHS), Education Sector Board, </a:t>
            </a:r>
            <a:r>
              <a:rPr lang="en-US" dirty="0" err="1" smtClean="0">
                <a:solidFill>
                  <a:srgbClr val="000000"/>
                </a:solidFill>
                <a:effectLst/>
                <a:ea typeface="Calibri" panose="020F0502020204030204" pitchFamily="34" charset="0"/>
                <a:cs typeface="Times New Roman" panose="02020603050405020304" pitchFamily="18" charset="0"/>
              </a:rPr>
              <a:t>Edstats</a:t>
            </a:r>
            <a:r>
              <a:rPr lang="en-US" dirty="0" smtClean="0">
                <a:solidFill>
                  <a:srgbClr val="000000"/>
                </a:solidFill>
                <a:effectLst/>
                <a:ea typeface="Calibri" panose="020F0502020204030204" pitchFamily="34" charset="0"/>
                <a:cs typeface="Times New Roman" panose="02020603050405020304" pitchFamily="18" charset="0"/>
              </a:rPr>
              <a:t> team, Data Group, and the SABER team at the World Bank.  We hope the portal represents a substantial advancement in access and use of </a:t>
            </a:r>
            <a:r>
              <a:rPr lang="en-US" i="1" dirty="0" smtClean="0">
                <a:solidFill>
                  <a:srgbClr val="000000"/>
                </a:solidFill>
                <a:effectLst/>
                <a:ea typeface="Calibri" panose="020F0502020204030204" pitchFamily="34" charset="0"/>
                <a:cs typeface="Times New Roman" panose="02020603050405020304" pitchFamily="18" charset="0"/>
              </a:rPr>
              <a:t>big data</a:t>
            </a:r>
            <a:r>
              <a:rPr lang="en-US" dirty="0" smtClean="0">
                <a:solidFill>
                  <a:srgbClr val="000000"/>
                </a:solidFill>
                <a:effectLst/>
                <a:ea typeface="Calibri" panose="020F0502020204030204" pitchFamily="34" charset="0"/>
                <a:cs typeface="Times New Roman" panose="02020603050405020304" pitchFamily="18" charset="0"/>
              </a:rPr>
              <a:t> in education. education indicators (enriched with learning data) under one platform.”</a:t>
            </a:r>
            <a:endParaRPr lang="en-US" sz="1600" dirty="0" smtClean="0">
              <a:effectLst/>
              <a:ea typeface="Calibri" panose="020F0502020204030204" pitchFamily="34" charset="0"/>
              <a:cs typeface="Times New Roman" panose="02020603050405020304" pitchFamily="18" charset="0"/>
            </a:endParaRPr>
          </a:p>
          <a:p>
            <a:pPr>
              <a:lnSpc>
                <a:spcPct val="200000"/>
              </a:lnSpc>
              <a:spcAft>
                <a:spcPts val="800"/>
              </a:spcAft>
            </a:pPr>
            <a:r>
              <a:rPr lang="en-US"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http://blogs.worldbank.org/education/edstats-big-data-better-policies-learning-all</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8687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73569" y="792998"/>
            <a:ext cx="8651631" cy="5180905"/>
          </a:xfrm>
          <a:prstGeom prst="rect">
            <a:avLst/>
          </a:prstGeom>
        </p:spPr>
        <p:txBody>
          <a:bodyPr wrap="square">
            <a:spAutoFit/>
          </a:bodyPr>
          <a:lstStyle/>
          <a:p>
            <a:pPr>
              <a:lnSpc>
                <a:spcPct val="200000"/>
              </a:lnSpc>
              <a:spcAft>
                <a:spcPts val="800"/>
              </a:spcAft>
            </a:pPr>
            <a: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t>May 2014, UNESCO Report</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There has been extensive debate among the </a:t>
            </a:r>
            <a: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t>global education community</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about the best approach to measuring learning outcomes- The debate has </a:t>
            </a:r>
            <a:r>
              <a:rPr lang="en-US" dirty="0" err="1" smtClean="0">
                <a:effectLst/>
                <a:latin typeface="Times New Roman" panose="02020603050405020304" pitchFamily="18" charset="0"/>
                <a:ea typeface="Calibri" panose="020F0502020204030204" pitchFamily="34" charset="0"/>
                <a:cs typeface="Times New Roman" panose="02020603050405020304" pitchFamily="18" charset="0"/>
              </a:rPr>
              <a:t>recognised</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that it is necessary but not sufficient to measure basic literacy and numeracy skills. In particular, employers and policy makers alike have argued that they </a:t>
            </a:r>
            <a:r>
              <a:rPr lang="en-US" b="1" dirty="0" smtClean="0">
                <a:effectLst/>
                <a:latin typeface="Times New Roman" panose="02020603050405020304" pitchFamily="18" charset="0"/>
                <a:ea typeface="Calibri" panose="020F0502020204030204" pitchFamily="34" charset="0"/>
                <a:cs typeface="Times New Roman" panose="02020603050405020304" pitchFamily="18" charset="0"/>
              </a:rPr>
              <a:t>need tools to measure non-cognitive and “21st Century Skills</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in order to assess young peoples’ readiness to enter the workforce. There have been a number of national initiatives to measure these skills in developed countries.</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http://r4d.org/sites/resultsfordevelopment.org/files/EFA%20Policy%20Brief%2012%20English%20May%202014.pdf</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9359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7015" y="916303"/>
            <a:ext cx="8206154" cy="5262146"/>
          </a:xfrm>
          <a:prstGeom prst="rect">
            <a:avLst/>
          </a:prstGeom>
        </p:spPr>
        <p:txBody>
          <a:bodyPr wrap="square">
            <a:spAutoFit/>
          </a:bodyPr>
          <a:lstStyle/>
          <a:p>
            <a:pPr>
              <a:lnSpc>
                <a:spcPct val="200000"/>
              </a:lnSpc>
              <a:spcAft>
                <a:spcPts val="800"/>
              </a:spcAft>
            </a:pPr>
            <a:r>
              <a:rPr lang="en-US" sz="2400" dirty="0" smtClean="0">
                <a:solidFill>
                  <a:srgbClr val="111111"/>
                </a:solidFill>
                <a:effectLst/>
                <a:ea typeface="Calibri" panose="020F0502020204030204" pitchFamily="34" charset="0"/>
                <a:cs typeface="Times New Roman" panose="02020603050405020304" pitchFamily="18" charset="0"/>
              </a:rPr>
              <a:t>Sir Michael Barber creates </a:t>
            </a:r>
            <a:r>
              <a:rPr lang="en-US" sz="2400" b="1" dirty="0" smtClean="0">
                <a:solidFill>
                  <a:srgbClr val="111111"/>
                </a:solidFill>
                <a:effectLst/>
                <a:ea typeface="Calibri" panose="020F0502020204030204" pitchFamily="34" charset="0"/>
                <a:cs typeface="Times New Roman" panose="02020603050405020304" pitchFamily="18" charset="0"/>
              </a:rPr>
              <a:t>Learning Curve Data Bank</a:t>
            </a:r>
            <a:r>
              <a:rPr lang="en-US" sz="2400" dirty="0" smtClean="0">
                <a:solidFill>
                  <a:srgbClr val="111111"/>
                </a:solidFill>
                <a:effectLst/>
                <a:ea typeface="Calibri" panose="020F0502020204030204" pitchFamily="34" charset="0"/>
                <a:cs typeface="Times New Roman" panose="02020603050405020304" pitchFamily="18" charset="0"/>
              </a:rPr>
              <a:t> (LCDB) </a:t>
            </a:r>
          </a:p>
          <a:p>
            <a:r>
              <a:rPr lang="en-US" sz="2400" b="1" dirty="0" smtClean="0"/>
              <a:t>Pearson</a:t>
            </a:r>
            <a:r>
              <a:rPr lang="en-US" sz="2400" b="1" dirty="0"/>
              <a:t>: The Learning Curve (a website part of Pearson)</a:t>
            </a:r>
            <a:endParaRPr lang="en-US" sz="2400" dirty="0"/>
          </a:p>
          <a:p>
            <a:r>
              <a:rPr lang="en-US" sz="2400" dirty="0"/>
              <a:t>Developed by the </a:t>
            </a:r>
            <a:r>
              <a:rPr lang="en-US" sz="2400" b="1" dirty="0"/>
              <a:t>Economist Intelligence Unit</a:t>
            </a:r>
            <a:r>
              <a:rPr lang="en-US" sz="2400" dirty="0"/>
              <a:t> and published by Pearson, the report, entitled The Learning Curve outlines the main findings from analysis of a large body of internationally </a:t>
            </a:r>
            <a:r>
              <a:rPr lang="en-US" sz="2400" b="1" dirty="0"/>
              <a:t>comparable education data</a:t>
            </a:r>
            <a:r>
              <a:rPr lang="en-US" sz="2400" dirty="0"/>
              <a:t>. </a:t>
            </a:r>
            <a:r>
              <a:rPr lang="en-US" sz="2400" u="sng" dirty="0">
                <a:hlinkClick r:id="rId2"/>
              </a:rPr>
              <a:t>http://www.soak.co.uk/work/pearson/</a:t>
            </a:r>
            <a:r>
              <a:rPr lang="en-US" sz="2400" dirty="0"/>
              <a:t> </a:t>
            </a:r>
          </a:p>
          <a:p>
            <a:pPr>
              <a:lnSpc>
                <a:spcPct val="200000"/>
              </a:lnSpc>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0732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1507" y="233254"/>
            <a:ext cx="8827477" cy="5283498"/>
          </a:xfrm>
          <a:prstGeom prst="rect">
            <a:avLst/>
          </a:prstGeom>
        </p:spPr>
        <p:txBody>
          <a:bodyPr wrap="square">
            <a:spAutoFit/>
          </a:bodyPr>
          <a:lstStyle/>
          <a:p>
            <a:pPr>
              <a:lnSpc>
                <a:spcPct val="200000"/>
              </a:lnSpc>
              <a:spcAft>
                <a:spcPts val="800"/>
              </a:spcAft>
            </a:pPr>
            <a:r>
              <a:rPr lang="en-US" dirty="0" smtClean="0">
                <a:solidFill>
                  <a:srgbClr val="000000"/>
                </a:solidFill>
                <a:effectLst/>
                <a:latin typeface="+mj-lt"/>
                <a:ea typeface="Calibri" panose="020F0502020204030204" pitchFamily="34" charset="0"/>
                <a:cs typeface="Times New Roman" panose="02020603050405020304" pitchFamily="18" charset="0"/>
              </a:rPr>
              <a:t>THE ECONOMIST INTELLIGENCE UNIT</a:t>
            </a:r>
            <a:endParaRPr lang="en-US" sz="1600" dirty="0" smtClean="0">
              <a:effectLst/>
              <a:latin typeface="+mj-lt"/>
              <a:ea typeface="Calibri" panose="020F0502020204030204" pitchFamily="34" charset="0"/>
              <a:cs typeface="Times New Roman" panose="02020603050405020304" pitchFamily="18" charset="0"/>
            </a:endParaRPr>
          </a:p>
          <a:p>
            <a:pPr>
              <a:lnSpc>
                <a:spcPct val="200000"/>
              </a:lnSpc>
              <a:spcAft>
                <a:spcPts val="800"/>
              </a:spcAft>
            </a:pPr>
            <a:r>
              <a:rPr lang="en-US" dirty="0" smtClean="0">
                <a:solidFill>
                  <a:srgbClr val="000000"/>
                </a:solidFill>
                <a:effectLst/>
                <a:latin typeface="+mj-lt"/>
                <a:ea typeface="Calibri" panose="020F0502020204030204" pitchFamily="34" charset="0"/>
                <a:cs typeface="Times New Roman" panose="02020603050405020304" pitchFamily="18" charset="0"/>
              </a:rPr>
              <a:t>Clients include </a:t>
            </a:r>
            <a:r>
              <a:rPr lang="en-US" b="1" dirty="0" smtClean="0">
                <a:solidFill>
                  <a:srgbClr val="000000"/>
                </a:solidFill>
                <a:effectLst/>
                <a:latin typeface="+mj-lt"/>
                <a:ea typeface="Calibri" panose="020F0502020204030204" pitchFamily="34" charset="0"/>
                <a:cs typeface="Times New Roman" panose="02020603050405020304" pitchFamily="18" charset="0"/>
              </a:rPr>
              <a:t>World Bank, Bill and Melinda Gates Foundation</a:t>
            </a:r>
            <a:endParaRPr lang="en-US" sz="1600" dirty="0" smtClean="0">
              <a:effectLst/>
              <a:latin typeface="+mj-lt"/>
              <a:ea typeface="Calibri" panose="020F0502020204030204" pitchFamily="34" charset="0"/>
              <a:cs typeface="Times New Roman" panose="02020603050405020304" pitchFamily="18" charset="0"/>
            </a:endParaRPr>
          </a:p>
          <a:p>
            <a:pPr>
              <a:lnSpc>
                <a:spcPct val="200000"/>
              </a:lnSpc>
              <a:spcAft>
                <a:spcPts val="800"/>
              </a:spcAft>
            </a:pPr>
            <a:r>
              <a:rPr lang="en-US" b="1" dirty="0" smtClean="0">
                <a:solidFill>
                  <a:srgbClr val="333333"/>
                </a:solidFill>
                <a:effectLst/>
                <a:latin typeface="+mj-lt"/>
                <a:ea typeface="Calibri" panose="020F0502020204030204" pitchFamily="34" charset="0"/>
                <a:cs typeface="Times New Roman" panose="02020603050405020304" pitchFamily="18" charset="0"/>
              </a:rPr>
              <a:t>“The Economist Intelligence Unit helps business leaders prepare for opportunity, empowering them to act with confidence when making strategic decisions. The Economist intelligence Unit prepares business leaders for opportunity. We accomplish this by delivering accurate and impartial forecasts and analysis which empower our clients to act with confidence when making strategic decisions.”</a:t>
            </a:r>
            <a:r>
              <a:rPr lang="en-US" dirty="0" smtClean="0">
                <a:effectLst/>
                <a:latin typeface="+mj-lt"/>
                <a:ea typeface="Calibri" panose="020F0502020204030204" pitchFamily="34" charset="0"/>
                <a:cs typeface="Times New Roman" panose="02020603050405020304" pitchFamily="18" charset="0"/>
              </a:rPr>
              <a:t> </a:t>
            </a:r>
            <a:r>
              <a:rPr lang="en-US" u="sng" dirty="0" smtClean="0">
                <a:solidFill>
                  <a:srgbClr val="0563C1"/>
                </a:solidFill>
                <a:effectLst/>
                <a:latin typeface="+mj-lt"/>
                <a:ea typeface="Calibri" panose="020F0502020204030204" pitchFamily="34" charset="0"/>
                <a:cs typeface="Times New Roman" panose="02020603050405020304" pitchFamily="18" charset="0"/>
                <a:hlinkClick r:id="rId2"/>
              </a:rPr>
              <a:t>http://www.eiumedia.com/index.php/about-us</a:t>
            </a:r>
            <a:r>
              <a:rPr lang="en-US" b="1" dirty="0" smtClean="0">
                <a:solidFill>
                  <a:srgbClr val="333333"/>
                </a:solidFill>
                <a:effectLst/>
                <a:latin typeface="+mj-lt"/>
                <a:ea typeface="Calibri" panose="020F0502020204030204" pitchFamily="34" charset="0"/>
                <a:cs typeface="Times New Roman" panose="02020603050405020304" pitchFamily="18" charset="0"/>
              </a:rPr>
              <a:t> </a:t>
            </a:r>
            <a:endParaRPr lang="en-US" sz="16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3841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551837"/>
            <a:ext cx="6096000" cy="1754326"/>
          </a:xfrm>
          <a:prstGeom prst="rect">
            <a:avLst/>
          </a:prstGeom>
        </p:spPr>
        <p:txBody>
          <a:bodyPr>
            <a:spAutoFit/>
          </a:bodyPr>
          <a:lstStyle/>
          <a:p>
            <a:pPr>
              <a:lnSpc>
                <a:spcPct val="200000"/>
              </a:lnSpc>
              <a:spcAft>
                <a:spcPts val="800"/>
              </a:spcAft>
            </a:pPr>
            <a:r>
              <a:rPr lang="en-US"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2013 UNESCO</a:t>
            </a:r>
            <a:r>
              <a:rPr lang="en-US"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endorses TFA with partial research, TEACHER ACCOUNTABULITY VIA MORE DATA, MERIT PAY,  </a:t>
            </a:r>
            <a:r>
              <a:rPr lang="en-US"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http://unesdoc.unesco.org/images/0022/002256/225660e.pdf</a:t>
            </a:r>
            <a:r>
              <a:rPr lang="en-US"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4287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898" y="0"/>
            <a:ext cx="12759898" cy="6963508"/>
          </a:xfrm>
          <a:prstGeom prst="rect">
            <a:avLst/>
          </a:prstGeom>
        </p:spPr>
      </p:pic>
    </p:spTree>
    <p:extLst>
      <p:ext uri="{BB962C8B-B14F-4D97-AF65-F5344CB8AC3E}">
        <p14:creationId xmlns:p14="http://schemas.microsoft.com/office/powerpoint/2010/main" val="296315478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68</TotalTime>
  <Words>1529</Words>
  <Application>Microsoft Office PowerPoint</Application>
  <PresentationFormat>Widescreen</PresentationFormat>
  <Paragraphs>79</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Century Gothic</vt:lpstr>
      <vt:lpstr>Symbol</vt:lpstr>
      <vt:lpstr>Times New Roman</vt:lpstr>
      <vt:lpstr>Wingdings 3</vt:lpstr>
      <vt:lpstr>Wisp</vt:lpstr>
      <vt:lpstr>The Corporate Underground History of Education Reform</vt:lpstr>
      <vt:lpstr>Ed reform: What is it?</vt:lpstr>
      <vt:lpstr>PowerPoint Presentation</vt:lpstr>
      <vt:lpstr>PowerPoint Presentation</vt:lpstr>
      <vt:lpstr>Enter the National Governors Association:</vt:lpstr>
      <vt:lpstr>1990’s=ENTER THE EDUTECH INDUSTRY</vt:lpstr>
      <vt:lpstr>In 1995, the National Governors Association invited Louis V. Gerstner Jr., the chief executive officer of IBM, to speak at the group's annual meeting in Burlington, VT.:</vt:lpstr>
      <vt:lpstr>1996: In a gathering defined by calls for state and local action, 41 governors, 49 corporate leaders and 30 education experts met here today to develop strategies for tough, rigorous standards for the nation's schools. </vt:lpstr>
      <vt:lpstr>Who is Knowledge Enterprise?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Corporate Underground History of Education Reform</dc:title>
  <dc:creator>Morna McNulty</dc:creator>
  <cp:lastModifiedBy>Morna McNulty</cp:lastModifiedBy>
  <cp:revision>9</cp:revision>
  <dcterms:created xsi:type="dcterms:W3CDTF">2015-02-17T04:28:35Z</dcterms:created>
  <dcterms:modified xsi:type="dcterms:W3CDTF">2015-02-17T05:37:25Z</dcterms:modified>
</cp:coreProperties>
</file>