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5" r:id="rId4"/>
    <p:sldId id="266" r:id="rId5"/>
    <p:sldId id="282" r:id="rId6"/>
    <p:sldId id="267" r:id="rId7"/>
    <p:sldId id="268" r:id="rId8"/>
    <p:sldId id="269" r:id="rId9"/>
    <p:sldId id="270" r:id="rId10"/>
    <p:sldId id="283" r:id="rId11"/>
    <p:sldId id="271" r:id="rId12"/>
    <p:sldId id="272" r:id="rId13"/>
    <p:sldId id="273" r:id="rId14"/>
    <p:sldId id="274" r:id="rId15"/>
    <p:sldId id="275" r:id="rId16"/>
    <p:sldId id="276" r:id="rId17"/>
    <p:sldId id="277" r:id="rId18"/>
    <p:sldId id="278" r:id="rId19"/>
    <p:sldId id="279" r:id="rId20"/>
    <p:sldId id="280" r:id="rId21"/>
    <p:sldId id="28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284" autoAdjust="0"/>
    <p:restoredTop sz="94660"/>
  </p:normalViewPr>
  <p:slideViewPr>
    <p:cSldViewPr snapToGrid="0">
      <p:cViewPr varScale="1">
        <p:scale>
          <a:sx n="70" d="100"/>
          <a:sy n="70" d="100"/>
        </p:scale>
        <p:origin x="7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136FD77-F9A0-45A9-A197-9E4A6B0CA5BE}"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059090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36FD77-F9A0-45A9-A197-9E4A6B0CA5BE}"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3718937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6FD77-F9A0-45A9-A197-9E4A6B0CA5BE}"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075210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37950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136FD77-F9A0-45A9-A197-9E4A6B0CA5BE}" type="datetimeFigureOut">
              <a:rPr lang="en-US" smtClean="0"/>
              <a:t>4/22/2017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11390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36FD77-F9A0-45A9-A197-9E4A6B0CA5BE}" type="datetimeFigureOut">
              <a:rPr lang="en-US" smtClean="0"/>
              <a:t>4/22/2017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1090962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136FD77-F9A0-45A9-A197-9E4A6B0CA5BE}" type="datetimeFigureOut">
              <a:rPr lang="en-US" smtClean="0"/>
              <a:t>4/22/2017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24775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340572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577747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308214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330147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10624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6FD77-F9A0-45A9-A197-9E4A6B0CA5BE}"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4292536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136FD77-F9A0-45A9-A197-9E4A6B0CA5BE}" type="datetimeFigureOut">
              <a:rPr lang="en-US" smtClean="0"/>
              <a:t>4/22/2017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230490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136FD77-F9A0-45A9-A197-9E4A6B0CA5BE}" type="datetimeFigureOut">
              <a:rPr lang="en-US" smtClean="0"/>
              <a:t>4/22/2017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1105585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36FD77-F9A0-45A9-A197-9E4A6B0CA5BE}"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1515650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36FD77-F9A0-45A9-A197-9E4A6B0CA5BE}"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E1F1-E2A7-460C-ABA9-C06A80681851}" type="slidenum">
              <a:rPr lang="en-US" smtClean="0"/>
              <a:t>‹#›</a:t>
            </a:fld>
            <a:endParaRPr lang="en-US"/>
          </a:p>
        </p:txBody>
      </p:sp>
    </p:spTree>
    <p:extLst>
      <p:ext uri="{BB962C8B-B14F-4D97-AF65-F5344CB8AC3E}">
        <p14:creationId xmlns:p14="http://schemas.microsoft.com/office/powerpoint/2010/main" val="1679758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2136FD77-F9A0-45A9-A197-9E4A6B0CA5BE}" type="datetimeFigureOut">
              <a:rPr lang="en-US" smtClean="0"/>
              <a:t>4/22/2017</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8928E1F1-E2A7-460C-ABA9-C06A80681851}" type="slidenum">
              <a:rPr lang="en-US" smtClean="0"/>
              <a:t>‹#›</a:t>
            </a:fld>
            <a:endParaRPr lang="en-US"/>
          </a:p>
        </p:txBody>
      </p:sp>
    </p:spTree>
    <p:extLst>
      <p:ext uri="{BB962C8B-B14F-4D97-AF65-F5344CB8AC3E}">
        <p14:creationId xmlns:p14="http://schemas.microsoft.com/office/powerpoint/2010/main" val="1527925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educationevolving.org/system/chartering/history-and-origins-of-charterin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www.alternet.org/education/racist-history-charter-school-movement"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lisc.org/docs/events/031015_bonds_blackboards_agenda.pdf" TargetMode="External"/><Relationship Id="rId2" Type="http://schemas.openxmlformats.org/officeDocument/2006/relationships/hyperlink" Target="http://www.businessinsider.com/walmart-is-helping-hedge-funds-make-money-off-of-charter-schools-2015-3"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news.muckety.com/2013/05/05/wall-street-charter-schools/4260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schoolchoiceweek.com/"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Chicago" TargetMode="External"/><Relationship Id="rId2" Type="http://schemas.openxmlformats.org/officeDocument/2006/relationships/hyperlink" Target="http://www.alec.org/alec-about/"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wsj.com/articles/charter-schools-find-smarter-way-to-borrow-1419820840"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edweek.org/media/kippstudy.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integrityineducation.org/charter-fraud/"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takepart.com/photos/8-disturbing-truths-school-suspensions-america"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civilrightsproject.ucla.edu/research/k-12-education/integration-and-diversity/choice-without-equity-2009-report/frankenberg-choices-without-equity-2010.pdf"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7254" y="-444888"/>
            <a:ext cx="11097491" cy="2509213"/>
          </a:xfrm>
        </p:spPr>
        <p:txBody>
          <a:bodyPr/>
          <a:lstStyle/>
          <a:p>
            <a:r>
              <a:rPr lang="en-US" b="1" dirty="0"/>
              <a:t>Charter Schools in 20 minutes</a:t>
            </a:r>
            <a:endParaRPr lang="en-US" dirty="0"/>
          </a:p>
        </p:txBody>
      </p:sp>
      <p:sp>
        <p:nvSpPr>
          <p:cNvPr id="3" name="Subtitle 2"/>
          <p:cNvSpPr>
            <a:spLocks noGrp="1"/>
          </p:cNvSpPr>
          <p:nvPr>
            <p:ph type="subTitle" idx="1"/>
          </p:nvPr>
        </p:nvSpPr>
        <p:spPr>
          <a:xfrm>
            <a:off x="1350818" y="3096492"/>
            <a:ext cx="9090170" cy="2161308"/>
          </a:xfrm>
        </p:spPr>
        <p:txBody>
          <a:bodyPr>
            <a:normAutofit/>
          </a:bodyPr>
          <a:lstStyle/>
          <a:p>
            <a:r>
              <a:rPr lang="en-US" sz="3200" b="1" dirty="0">
                <a:solidFill>
                  <a:schemeClr val="tx1"/>
                </a:solidFill>
              </a:rPr>
              <a:t>Or, the 7 Minute Hamlet (Tom Stoppard)</a:t>
            </a:r>
          </a:p>
        </p:txBody>
      </p:sp>
    </p:spTree>
    <p:extLst>
      <p:ext uri="{BB962C8B-B14F-4D97-AF65-F5344CB8AC3E}">
        <p14:creationId xmlns:p14="http://schemas.microsoft.com/office/powerpoint/2010/main" val="3808454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foodpolitics.com/wp-content/uploads/Froot-Loops-192x300.jpg"/>
          <p:cNvPicPr/>
          <p:nvPr/>
        </p:nvPicPr>
        <p:blipFill>
          <a:blip r:embed="rId2">
            <a:extLst>
              <a:ext uri="{28A0092B-C50C-407E-A947-70E740481C1C}">
                <a14:useLocalDpi xmlns:a14="http://schemas.microsoft.com/office/drawing/2010/main" val="0"/>
              </a:ext>
            </a:extLst>
          </a:blip>
          <a:srcRect/>
          <a:stretch>
            <a:fillRect/>
          </a:stretch>
        </p:blipFill>
        <p:spPr bwMode="auto">
          <a:xfrm>
            <a:off x="7815618" y="1040952"/>
            <a:ext cx="3089564" cy="4759036"/>
          </a:xfrm>
          <a:prstGeom prst="rect">
            <a:avLst/>
          </a:prstGeom>
          <a:noFill/>
          <a:ln>
            <a:noFill/>
          </a:ln>
        </p:spPr>
      </p:pic>
      <p:sp>
        <p:nvSpPr>
          <p:cNvPr id="3" name="TextBox 2"/>
          <p:cNvSpPr txBox="1"/>
          <p:nvPr/>
        </p:nvSpPr>
        <p:spPr>
          <a:xfrm>
            <a:off x="1351128" y="1040952"/>
            <a:ext cx="5377218" cy="5262979"/>
          </a:xfrm>
          <a:prstGeom prst="rect">
            <a:avLst/>
          </a:prstGeom>
          <a:noFill/>
        </p:spPr>
        <p:txBody>
          <a:bodyPr wrap="square" rtlCol="0">
            <a:spAutoFit/>
          </a:bodyPr>
          <a:lstStyle/>
          <a:p>
            <a:r>
              <a:rPr lang="en-US" sz="2800" dirty="0" smtClean="0"/>
              <a:t>Most people are aware of the difference</a:t>
            </a:r>
          </a:p>
          <a:p>
            <a:r>
              <a:rPr lang="en-US" sz="2800" dirty="0" smtClean="0"/>
              <a:t>Between advertising and truth.</a:t>
            </a:r>
          </a:p>
          <a:p>
            <a:r>
              <a:rPr lang="en-US" sz="2800" dirty="0" smtClean="0"/>
              <a:t>The box says “part of a nutritious </a:t>
            </a:r>
          </a:p>
          <a:p>
            <a:r>
              <a:rPr lang="en-US" sz="2800" dirty="0" smtClean="0"/>
              <a:t>breakfast”. But is that true? </a:t>
            </a:r>
          </a:p>
          <a:p>
            <a:r>
              <a:rPr lang="en-US" sz="2800" dirty="0" smtClean="0"/>
              <a:t>How do we know when we are being sold something?</a:t>
            </a:r>
          </a:p>
          <a:p>
            <a:r>
              <a:rPr lang="en-US" sz="2800" dirty="0" smtClean="0"/>
              <a:t>How are charter schools “selling out” public education in the same way?</a:t>
            </a:r>
            <a:endParaRPr lang="en-US" sz="2800" dirty="0"/>
          </a:p>
        </p:txBody>
      </p:sp>
    </p:spTree>
    <p:extLst>
      <p:ext uri="{BB962C8B-B14F-4D97-AF65-F5344CB8AC3E}">
        <p14:creationId xmlns:p14="http://schemas.microsoft.com/office/powerpoint/2010/main" val="1422561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0310" y="883598"/>
            <a:ext cx="9483436" cy="2068259"/>
          </a:xfrm>
          <a:prstGeom prst="rect">
            <a:avLst/>
          </a:prstGeom>
        </p:spPr>
        <p:txBody>
          <a:bodyPr wrap="square">
            <a:spAutoFit/>
          </a:bodyPr>
          <a:lstStyle/>
          <a:p>
            <a:pPr>
              <a:lnSpc>
                <a:spcPct val="107000"/>
              </a:lnSpc>
              <a:spcAft>
                <a:spcPts val="800"/>
              </a:spcAft>
            </a:pPr>
            <a:r>
              <a:rPr lang="en-US" sz="4000" dirty="0" smtClean="0">
                <a:effectLst/>
                <a:latin typeface="Gungsuh" panose="02030600000101010101" pitchFamily="18" charset="-127"/>
                <a:ea typeface="Calibri" panose="020F0502020204030204" pitchFamily="34" charset="0"/>
                <a:cs typeface="Times New Roman" panose="02020603050405020304" pitchFamily="18" charset="0"/>
              </a:rPr>
              <a:t>So … let’s examine charter schools framing the discussion by </a:t>
            </a:r>
            <a:r>
              <a:rPr lang="en-US" sz="4000" dirty="0" smtClean="0">
                <a:solidFill>
                  <a:srgbClr val="FF0000"/>
                </a:solidFill>
                <a:effectLst/>
                <a:latin typeface="Gungsuh" panose="02030600000101010101" pitchFamily="18" charset="-127"/>
                <a:ea typeface="Calibri" panose="020F0502020204030204" pitchFamily="34" charset="0"/>
                <a:cs typeface="Times New Roman" panose="02020603050405020304" pitchFamily="18" charset="0"/>
              </a:rPr>
              <a:t>context</a:t>
            </a:r>
            <a:r>
              <a:rPr lang="en-US" sz="4000" dirty="0" smtClean="0">
                <a:effectLst/>
                <a:latin typeface="Gungsuh" panose="02030600000101010101" pitchFamily="18" charset="-127"/>
                <a:ea typeface="Calibri" panose="020F0502020204030204" pitchFamily="34" charset="0"/>
                <a:cs typeface="Times New Roman" panose="02020603050405020304" pitchFamily="18" charset="0"/>
              </a:rPr>
              <a:t> and </a:t>
            </a:r>
            <a:r>
              <a:rPr lang="en-US" sz="4000" dirty="0" smtClean="0">
                <a:solidFill>
                  <a:srgbClr val="FF0000"/>
                </a:solidFill>
                <a:effectLst/>
                <a:latin typeface="Gungsuh" panose="02030600000101010101" pitchFamily="18" charset="-127"/>
                <a:ea typeface="Calibri" panose="020F0502020204030204" pitchFamily="34" charset="0"/>
                <a:cs typeface="Times New Roman" panose="02020603050405020304" pitchFamily="18" charset="0"/>
              </a:rPr>
              <a:t>narrative</a:t>
            </a:r>
            <a:endParaRPr lang="en-US"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https://tse1.mm.bing.net/th?&amp;id=OIP.M3d6ca6de2bb05cf8e9570bd61a8805f4H0&amp;w=300&amp;h=300&amp;c=0&amp;pid=1.9&amp;rs=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6490" y="3121500"/>
            <a:ext cx="5777345" cy="3543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733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583" y="808367"/>
            <a:ext cx="7211290" cy="4807085"/>
          </a:xfrm>
          <a:prstGeom prst="rect">
            <a:avLst/>
          </a:prstGeom>
        </p:spPr>
        <p:txBody>
          <a:bodyPr wrap="square">
            <a:spAutoFit/>
          </a:bodyPr>
          <a:lstStyle/>
          <a:p>
            <a:pPr>
              <a:lnSpc>
                <a:spcPct val="107000"/>
              </a:lnSpc>
              <a:spcAft>
                <a:spcPts val="800"/>
              </a:spcAft>
            </a:pPr>
            <a:r>
              <a:rPr lang="en-US" sz="3600" b="1" dirty="0" smtClean="0">
                <a:effectLst/>
                <a:latin typeface="Gungsuh" panose="02030600000101010101" pitchFamily="18" charset="-127"/>
                <a:ea typeface="Calibri" panose="020F0502020204030204" pitchFamily="34" charset="0"/>
                <a:cs typeface="Times New Roman" panose="02020603050405020304" pitchFamily="18" charset="0"/>
              </a:rPr>
              <a:t>What is a charter school?</a:t>
            </a:r>
          </a:p>
          <a:p>
            <a:pPr>
              <a:lnSpc>
                <a:spcPct val="107000"/>
              </a:lnSpc>
              <a:spcAft>
                <a:spcPts val="800"/>
              </a:spcAft>
            </a:pP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3600" dirty="0" smtClean="0">
                <a:solidFill>
                  <a:srgbClr val="252525"/>
                </a:solidFill>
                <a:effectLst/>
                <a:latin typeface="Gungsuh" panose="02030600000101010101" pitchFamily="18" charset="-127"/>
                <a:cs typeface="Arial" panose="020B0604020202020204" pitchFamily="34" charset="0"/>
              </a:rPr>
              <a:t>A </a:t>
            </a:r>
            <a:r>
              <a:rPr lang="en-US" sz="3600" b="1" dirty="0" smtClean="0">
                <a:effectLst/>
              </a:rPr>
              <a:t>charter school</a:t>
            </a:r>
            <a:r>
              <a:rPr lang="en-US" sz="3600" dirty="0" smtClean="0">
                <a:effectLst/>
              </a:rPr>
              <a:t> is a school that receives </a:t>
            </a:r>
            <a:r>
              <a:rPr lang="en-US" sz="3600" b="1" dirty="0" smtClean="0">
                <a:effectLst/>
              </a:rPr>
              <a:t>public funding</a:t>
            </a:r>
            <a:r>
              <a:rPr lang="en-US" sz="3600" dirty="0" smtClean="0">
                <a:effectLst/>
              </a:rPr>
              <a:t> but </a:t>
            </a:r>
            <a:r>
              <a:rPr lang="en-US" sz="3600" b="1" dirty="0" smtClean="0">
                <a:effectLst/>
              </a:rPr>
              <a:t>operates independently</a:t>
            </a:r>
            <a:r>
              <a:rPr lang="en-US" sz="3600" dirty="0" smtClean="0">
                <a:effectLst/>
              </a:rPr>
              <a:t> (privately managed/owned) of the established public school system in which it is located.</a:t>
            </a:r>
            <a:endParaRPr lang="en-US" sz="3600" dirty="0"/>
          </a:p>
        </p:txBody>
      </p:sp>
      <p:pic>
        <p:nvPicPr>
          <p:cNvPr id="3074" name="Picture 2" descr="http://www.progressillinois.com/sites/progressillinois.com/files/styles/content_scale/public/pi-images/charter_schools.jpg?itok=17JfDp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582" y="394855"/>
            <a:ext cx="4627418" cy="347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841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867" y="358087"/>
            <a:ext cx="10426888" cy="6001643"/>
          </a:xfrm>
          <a:prstGeom prst="rect">
            <a:avLst/>
          </a:prstGeom>
        </p:spPr>
        <p:txBody>
          <a:bodyPr wrap="square">
            <a:spAutoFit/>
          </a:bodyPr>
          <a:lstStyle/>
          <a:p>
            <a:pPr lvl="0" fontAlgn="base">
              <a:spcBef>
                <a:spcPct val="0"/>
              </a:spcBef>
              <a:spcAft>
                <a:spcPct val="0"/>
              </a:spcAft>
            </a:pPr>
            <a:r>
              <a:rPr lang="en-US" sz="3200" dirty="0">
                <a:solidFill>
                  <a:srgbClr val="000000"/>
                </a:solidFill>
                <a:latin typeface="Times New Roman" pitchFamily="18" charset="0"/>
                <a:ea typeface="Calibri" pitchFamily="34" charset="0"/>
                <a:cs typeface="Times New Roman" pitchFamily="18" charset="0"/>
              </a:rPr>
              <a:t>The 1960’s Supreme Court decision -if you create a new school district and it increases segregation, it violates the Constitution. </a:t>
            </a:r>
          </a:p>
          <a:p>
            <a:pPr lvl="0" fontAlgn="base">
              <a:spcBef>
                <a:spcPct val="0"/>
              </a:spcBef>
              <a:spcAft>
                <a:spcPct val="0"/>
              </a:spcAft>
            </a:pPr>
            <a:r>
              <a:rPr lang="en-US" sz="3200" dirty="0">
                <a:solidFill>
                  <a:srgbClr val="000000"/>
                </a:solidFill>
                <a:latin typeface="Times New Roman" pitchFamily="18" charset="0"/>
                <a:ea typeface="Calibri" pitchFamily="34" charset="0"/>
                <a:cs typeface="Times New Roman" pitchFamily="18" charset="0"/>
              </a:rPr>
              <a:t>Charter schools, depending on the state, are often considered </a:t>
            </a:r>
            <a:r>
              <a:rPr lang="en-US" sz="3200" u="sng" dirty="0">
                <a:solidFill>
                  <a:srgbClr val="000000"/>
                </a:solidFill>
                <a:latin typeface="Times New Roman" pitchFamily="18" charset="0"/>
                <a:ea typeface="Calibri" pitchFamily="34" charset="0"/>
                <a:cs typeface="Times New Roman" pitchFamily="18" charset="0"/>
              </a:rPr>
              <a:t>independent</a:t>
            </a:r>
            <a:r>
              <a:rPr lang="en-US" sz="3200" dirty="0">
                <a:solidFill>
                  <a:srgbClr val="000000"/>
                </a:solidFill>
                <a:latin typeface="Times New Roman" pitchFamily="18" charset="0"/>
                <a:ea typeface="Calibri" pitchFamily="34" charset="0"/>
                <a:cs typeface="Times New Roman" pitchFamily="18" charset="0"/>
              </a:rPr>
              <a:t>: </a:t>
            </a:r>
          </a:p>
          <a:p>
            <a:pPr lvl="0" fontAlgn="base">
              <a:spcBef>
                <a:spcPct val="0"/>
              </a:spcBef>
              <a:spcAft>
                <a:spcPct val="0"/>
              </a:spcAft>
            </a:pPr>
            <a:r>
              <a:rPr lang="en-US" sz="3200" dirty="0">
                <a:solidFill>
                  <a:srgbClr val="000000"/>
                </a:solidFill>
                <a:latin typeface="Times New Roman" pitchFamily="18" charset="0"/>
                <a:ea typeface="Calibri" pitchFamily="34" charset="0"/>
                <a:cs typeface="Times New Roman" pitchFamily="18" charset="0"/>
              </a:rPr>
              <a:t>-</a:t>
            </a:r>
            <a:r>
              <a:rPr lang="en-US" sz="3200" dirty="0">
                <a:solidFill>
                  <a:schemeClr val="accent2">
                    <a:lumMod val="60000"/>
                    <a:lumOff val="40000"/>
                  </a:schemeClr>
                </a:solidFill>
                <a:latin typeface="Times New Roman" pitchFamily="18" charset="0"/>
                <a:ea typeface="Calibri" pitchFamily="34" charset="0"/>
                <a:cs typeface="Times New Roman" pitchFamily="18" charset="0"/>
              </a:rPr>
              <a:t>creating new schools</a:t>
            </a:r>
            <a:r>
              <a:rPr lang="en-US" sz="3200" dirty="0">
                <a:solidFill>
                  <a:srgbClr val="000000"/>
                </a:solidFill>
                <a:latin typeface="Times New Roman" pitchFamily="18" charset="0"/>
                <a:ea typeface="Calibri" pitchFamily="34" charset="0"/>
                <a:cs typeface="Times New Roman" pitchFamily="18" charset="0"/>
              </a:rPr>
              <a:t>,</a:t>
            </a:r>
          </a:p>
          <a:p>
            <a:pPr lvl="0" fontAlgn="base">
              <a:spcBef>
                <a:spcPct val="0"/>
              </a:spcBef>
              <a:spcAft>
                <a:spcPct val="0"/>
              </a:spcAft>
              <a:buFontTx/>
              <a:buChar char="-"/>
            </a:pPr>
            <a:r>
              <a:rPr lang="en-US" sz="3200" dirty="0">
                <a:solidFill>
                  <a:srgbClr val="00B050"/>
                </a:solidFill>
                <a:latin typeface="Times New Roman" pitchFamily="18" charset="0"/>
                <a:ea typeface="Calibri" pitchFamily="34" charset="0"/>
                <a:cs typeface="Times New Roman" pitchFamily="18" charset="0"/>
              </a:rPr>
              <a:t>new school organizations, </a:t>
            </a:r>
          </a:p>
          <a:p>
            <a:pPr lvl="0" fontAlgn="base">
              <a:spcBef>
                <a:spcPct val="0"/>
              </a:spcBef>
              <a:spcAft>
                <a:spcPct val="0"/>
              </a:spcAft>
              <a:buFontTx/>
              <a:buChar char="-"/>
            </a:pPr>
            <a:r>
              <a:rPr lang="en-US" sz="3200" dirty="0">
                <a:solidFill>
                  <a:srgbClr val="000000"/>
                </a:solidFill>
                <a:latin typeface="Times New Roman" pitchFamily="18" charset="0"/>
                <a:ea typeface="Calibri" pitchFamily="34" charset="0"/>
                <a:cs typeface="Times New Roman" pitchFamily="18" charset="0"/>
              </a:rPr>
              <a:t>-</a:t>
            </a:r>
            <a:r>
              <a:rPr lang="en-US" sz="3200" dirty="0">
                <a:solidFill>
                  <a:schemeClr val="bg2">
                    <a:lumMod val="25000"/>
                  </a:schemeClr>
                </a:solidFill>
                <a:latin typeface="Times New Roman" pitchFamily="18" charset="0"/>
                <a:ea typeface="Calibri" pitchFamily="34" charset="0"/>
                <a:cs typeface="Times New Roman" pitchFamily="18" charset="0"/>
              </a:rPr>
              <a:t>that are even more segregated than the existing ones </a:t>
            </a:r>
          </a:p>
          <a:p>
            <a:pPr lvl="0" fontAlgn="base">
              <a:spcBef>
                <a:spcPct val="0"/>
              </a:spcBef>
              <a:spcAft>
                <a:spcPct val="0"/>
              </a:spcAft>
              <a:buFontTx/>
              <a:buChar char="-"/>
            </a:pPr>
            <a:r>
              <a:rPr lang="en-US" sz="3200" dirty="0">
                <a:solidFill>
                  <a:srgbClr val="000000"/>
                </a:solidFill>
                <a:latin typeface="Times New Roman" pitchFamily="18" charset="0"/>
                <a:ea typeface="Calibri" pitchFamily="34" charset="0"/>
                <a:cs typeface="Times New Roman" pitchFamily="18" charset="0"/>
              </a:rPr>
              <a:t>-</a:t>
            </a:r>
            <a:r>
              <a:rPr lang="en-US" sz="3200" dirty="0">
                <a:solidFill>
                  <a:srgbClr val="FF0000"/>
                </a:solidFill>
                <a:latin typeface="Times New Roman" pitchFamily="18" charset="0"/>
                <a:ea typeface="Calibri" pitchFamily="34" charset="0"/>
                <a:cs typeface="Times New Roman" pitchFamily="18" charset="0"/>
              </a:rPr>
              <a:t>and not doing really anything to try to make sure that doesn</a:t>
            </a:r>
            <a:r>
              <a:rPr lang="en-US" sz="3200" dirty="0">
                <a:solidFill>
                  <a:srgbClr val="FF0000"/>
                </a:solidFill>
                <a:latin typeface="Calibri"/>
                <a:ea typeface="Calibri" pitchFamily="34" charset="0"/>
                <a:cs typeface="Times New Roman" pitchFamily="18" charset="0"/>
              </a:rPr>
              <a:t>’</a:t>
            </a:r>
            <a:r>
              <a:rPr lang="en-US" sz="3200" dirty="0">
                <a:solidFill>
                  <a:srgbClr val="FF0000"/>
                </a:solidFill>
                <a:latin typeface="Times New Roman" pitchFamily="18" charset="0"/>
                <a:ea typeface="Calibri" pitchFamily="34" charset="0"/>
                <a:cs typeface="Times New Roman" pitchFamily="18" charset="0"/>
              </a:rPr>
              <a:t>t happen and that students who make these kinds of choices have diversity and all the values that it gives you in terms of academic preparation and preparation for life.</a:t>
            </a:r>
            <a:endParaRPr lang="en-US" sz="32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932843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564" y="770308"/>
            <a:ext cx="9026236" cy="5632632"/>
          </a:xfrm>
          <a:prstGeom prst="rect">
            <a:avLst/>
          </a:prstGeom>
        </p:spPr>
        <p:txBody>
          <a:bodyPr wrap="square">
            <a:spAutoFit/>
          </a:bodyPr>
          <a:lstStyle/>
          <a:p>
            <a:pPr>
              <a:lnSpc>
                <a:spcPct val="107000"/>
              </a:lnSpc>
              <a:spcAft>
                <a:spcPts val="800"/>
              </a:spcAft>
            </a:pPr>
            <a:r>
              <a:rPr lang="en-US" sz="3600" b="1"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Historical CONTEXT:</a:t>
            </a:r>
            <a:r>
              <a:rPr lang="en-US" sz="36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 History time line: </a:t>
            </a:r>
            <a:r>
              <a:rPr lang="en-US" sz="3600" u="sng"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hlinkClick r:id="rId2"/>
              </a:rPr>
              <a:t>http://www.educationevolving.org/system/chartering/history-and-origins-of-chartering</a:t>
            </a:r>
            <a:r>
              <a:rPr lang="en-US" sz="36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 </a:t>
            </a:r>
          </a:p>
          <a:p>
            <a:pPr>
              <a:lnSpc>
                <a:spcPct val="107000"/>
              </a:lnSpc>
              <a:spcAft>
                <a:spcPts val="800"/>
              </a:spcAft>
            </a:pP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What else is going on during the 1950’s, 1960’s and 1970’s in public education?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0278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09" y="733246"/>
            <a:ext cx="10598727" cy="4832092"/>
          </a:xfrm>
          <a:prstGeom prst="rect">
            <a:avLst/>
          </a:prstGeom>
        </p:spPr>
        <p:txBody>
          <a:bodyPr wrap="square">
            <a:spAutoFit/>
          </a:bodyPr>
          <a:lstStyle/>
          <a:p>
            <a:r>
              <a:rPr lang="en-US" sz="2800" dirty="0" smtClean="0">
                <a:solidFill>
                  <a:srgbClr val="000000"/>
                </a:solidFill>
                <a:effectLst/>
                <a:latin typeface="Gungsuh" panose="02030600000101010101" pitchFamily="18" charset="-127"/>
                <a:cs typeface="Arial" panose="020B0604020202020204" pitchFamily="34" charset="0"/>
              </a:rPr>
              <a:t>Two years before a federal court set a final desegregation deadline for fall 1959, local newspaper publisher J. </a:t>
            </a:r>
            <a:r>
              <a:rPr lang="en-US" sz="2800" dirty="0" err="1" smtClean="0">
                <a:solidFill>
                  <a:srgbClr val="000000"/>
                </a:solidFill>
                <a:effectLst/>
                <a:latin typeface="Gungsuh" panose="02030600000101010101" pitchFamily="18" charset="-127"/>
                <a:cs typeface="Arial" panose="020B0604020202020204" pitchFamily="34" charset="0"/>
              </a:rPr>
              <a:t>Barrye</a:t>
            </a:r>
            <a:r>
              <a:rPr lang="en-US" sz="2800" dirty="0" smtClean="0">
                <a:solidFill>
                  <a:srgbClr val="000000"/>
                </a:solidFill>
                <a:effectLst/>
                <a:latin typeface="Gungsuh" panose="02030600000101010101" pitchFamily="18" charset="-127"/>
                <a:cs typeface="Arial" panose="020B0604020202020204" pitchFamily="34" charset="0"/>
              </a:rPr>
              <a:t> Wall shared white county leaders’ strategy of resistance with Congressman Watkins </a:t>
            </a:r>
            <a:r>
              <a:rPr lang="en-US" sz="2800" dirty="0" err="1" smtClean="0">
                <a:solidFill>
                  <a:srgbClr val="000000"/>
                </a:solidFill>
                <a:effectLst/>
                <a:latin typeface="Gungsuh" panose="02030600000101010101" pitchFamily="18" charset="-127"/>
                <a:cs typeface="Arial" panose="020B0604020202020204" pitchFamily="34" charset="0"/>
              </a:rPr>
              <a:t>Abbitt</a:t>
            </a:r>
            <a:r>
              <a:rPr lang="en-US" sz="2800" dirty="0" smtClean="0">
                <a:solidFill>
                  <a:srgbClr val="000000"/>
                </a:solidFill>
                <a:effectLst/>
                <a:latin typeface="Gungsuh" panose="02030600000101010101" pitchFamily="18" charset="-127"/>
                <a:cs typeface="Arial" panose="020B0604020202020204" pitchFamily="34" charset="0"/>
              </a:rPr>
              <a:t>: “</a:t>
            </a:r>
            <a:r>
              <a:rPr lang="en-US" sz="2800" b="1" dirty="0" smtClean="0">
                <a:solidFill>
                  <a:srgbClr val="FF0000"/>
                </a:solidFill>
                <a:effectLst/>
                <a:latin typeface="Gungsuh" panose="02030600000101010101" pitchFamily="18" charset="-127"/>
                <a:cs typeface="Arial" panose="020B0604020202020204" pitchFamily="34" charset="0"/>
              </a:rPr>
              <a:t>We are working [on] a scheme in which we will abandon public schools, sell the buildings to our corporation, reopen as privately operated schools with tuition grants</a:t>
            </a:r>
            <a:r>
              <a:rPr lang="en-US" sz="2800" dirty="0" smtClean="0">
                <a:solidFill>
                  <a:srgbClr val="000000"/>
                </a:solidFill>
                <a:effectLst/>
                <a:latin typeface="Gungsuh" panose="02030600000101010101" pitchFamily="18" charset="-127"/>
                <a:cs typeface="Arial" panose="020B0604020202020204" pitchFamily="34" charset="0"/>
              </a:rPr>
              <a:t> from [Virginia] and P.E. county as the basic financial program,” he wrote. “Those wishing to go to integrated schools can take their tuition grants and operate their own schools. To hell with '</a:t>
            </a:r>
            <a:r>
              <a:rPr lang="en-US" sz="2800" dirty="0" err="1" smtClean="0">
                <a:solidFill>
                  <a:srgbClr val="000000"/>
                </a:solidFill>
                <a:effectLst/>
                <a:latin typeface="Gungsuh" panose="02030600000101010101" pitchFamily="18" charset="-127"/>
                <a:cs typeface="Arial" panose="020B0604020202020204" pitchFamily="34" charset="0"/>
              </a:rPr>
              <a:t>em</a:t>
            </a:r>
            <a:r>
              <a:rPr lang="en-US" sz="2800" dirty="0" smtClean="0">
                <a:solidFill>
                  <a:srgbClr val="000000"/>
                </a:solidFill>
                <a:effectLst/>
                <a:latin typeface="Gungsuh" panose="02030600000101010101" pitchFamily="18" charset="-127"/>
                <a:cs typeface="Arial" panose="020B0604020202020204" pitchFamily="34" charset="0"/>
              </a:rPr>
              <a:t>.”  </a:t>
            </a:r>
            <a:r>
              <a:rPr lang="en-US" sz="2800" u="sng" dirty="0" smtClean="0">
                <a:solidFill>
                  <a:srgbClr val="0563C1"/>
                </a:solidFill>
                <a:effectLst/>
                <a:hlinkClick r:id="rId2"/>
              </a:rPr>
              <a:t>http://www.alternet.org/education/racist-history-charter-school-movement</a:t>
            </a:r>
            <a:endParaRPr lang="en-US" sz="2800" dirty="0"/>
          </a:p>
        </p:txBody>
      </p:sp>
    </p:spTree>
    <p:extLst>
      <p:ext uri="{BB962C8B-B14F-4D97-AF65-F5344CB8AC3E}">
        <p14:creationId xmlns:p14="http://schemas.microsoft.com/office/powerpoint/2010/main" val="3332679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9254" y="959546"/>
            <a:ext cx="10203872" cy="5069080"/>
          </a:xfrm>
          <a:prstGeom prst="rect">
            <a:avLst/>
          </a:prstGeom>
        </p:spPr>
        <p:txBody>
          <a:bodyPr wrap="square">
            <a:spAutoFit/>
          </a:bodyPr>
          <a:lstStyle/>
          <a:p>
            <a:pPr>
              <a:lnSpc>
                <a:spcPct val="107000"/>
              </a:lnSpc>
              <a:spcAft>
                <a:spcPts val="800"/>
              </a:spcAft>
            </a:pP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What else?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rPr>
              <a:t>Rewind to 1980—when Milton Friedman, the high priest of laissez-faire economics, partnered with PBS to produce a ten-part television series called </a:t>
            </a:r>
            <a:r>
              <a:rPr lang="en-US" sz="3200" i="1" dirty="0" smtClean="0">
                <a:effectLst/>
                <a:latin typeface="Calibri" panose="020F0502020204030204" pitchFamily="34" charset="0"/>
                <a:ea typeface="Calibri" panose="020F0502020204030204" pitchFamily="34" charset="0"/>
                <a:cs typeface="Times New Roman" panose="02020603050405020304" pitchFamily="18" charset="0"/>
              </a:rPr>
              <a:t>Free to Choose</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 He devoted one episode to the idea of school vouchers, a plan to allow families what amounted to publicly funded scholarships so their children could leave public schools and attend private ones.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0858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3929" y="1462677"/>
            <a:ext cx="8465128" cy="5395323"/>
          </a:xfrm>
          <a:prstGeom prst="rect">
            <a:avLst/>
          </a:prstGeom>
        </p:spPr>
        <p:txBody>
          <a:bodyPr wrap="square">
            <a:spAutoFit/>
          </a:bodyPr>
          <a:lstStyle/>
          <a:p>
            <a:pPr>
              <a:lnSpc>
                <a:spcPct val="107000"/>
              </a:lnSpc>
              <a:spcAft>
                <a:spcPts val="800"/>
              </a:spcAft>
            </a:pP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Financial CONTEXT</a:t>
            </a:r>
            <a:r>
              <a:rPr lang="en-US" sz="3200"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 Privatization and a market-driven education system. </a:t>
            </a:r>
            <a:r>
              <a:rPr lang="en-US" sz="3200" dirty="0" smtClean="0">
                <a:solidFill>
                  <a:srgbClr val="222222"/>
                </a:solidFill>
                <a:effectLst/>
                <a:latin typeface="Gungsuh" panose="02030600000101010101" pitchFamily="18" charset="-127"/>
                <a:ea typeface="Calibri" panose="020F0502020204030204" pitchFamily="34" charset="0"/>
                <a:cs typeface="Times New Roman" panose="02020603050405020304" pitchFamily="18" charset="0"/>
              </a:rPr>
              <a:t>The charter school movement is </a:t>
            </a:r>
            <a:r>
              <a:rPr lang="en-US" sz="3200" u="none" strike="noStrike" dirty="0" smtClean="0">
                <a:solidFill>
                  <a:srgbClr val="196D8D"/>
                </a:solidFill>
                <a:effectLst/>
                <a:latin typeface="Gungsuh" panose="02030600000101010101" pitchFamily="18" charset="-127"/>
                <a:ea typeface="Calibri" panose="020F0502020204030204" pitchFamily="34" charset="0"/>
                <a:cs typeface="Times New Roman" panose="02020603050405020304" pitchFamily="18" charset="0"/>
                <a:hlinkClick r:id="rId2"/>
              </a:rPr>
              <a:t>surging in popularity among hedge fund investors</a:t>
            </a:r>
            <a:r>
              <a:rPr lang="en-US" sz="3200" dirty="0" smtClean="0">
                <a:solidFill>
                  <a:srgbClr val="222222"/>
                </a:solidFill>
                <a:effectLst/>
                <a:latin typeface="Gungsuh" panose="02030600000101010101" pitchFamily="18" charset="-127"/>
                <a:ea typeface="Calibri" panose="020F0502020204030204" pitchFamily="34" charset="0"/>
                <a:cs typeface="Times New Roman" panose="02020603050405020304" pitchFamily="18" charset="0"/>
              </a:rPr>
              <a:t>, where there are plenty of </a:t>
            </a:r>
            <a:r>
              <a:rPr lang="en-US" sz="3200" dirty="0" smtClean="0">
                <a:solidFill>
                  <a:srgbClr val="FF0000"/>
                </a:solidFill>
                <a:effectLst/>
                <a:latin typeface="Gungsuh" panose="02030600000101010101" pitchFamily="18" charset="-127"/>
                <a:ea typeface="Calibri" panose="020F0502020204030204" pitchFamily="34" charset="0"/>
                <a:cs typeface="Times New Roman" panose="02020603050405020304" pitchFamily="18" charset="0"/>
              </a:rPr>
              <a:t>investment opportunities </a:t>
            </a:r>
            <a:r>
              <a:rPr lang="en-US" sz="3200" dirty="0" smtClean="0">
                <a:solidFill>
                  <a:srgbClr val="222222"/>
                </a:solidFill>
                <a:effectLst/>
                <a:latin typeface="Gungsuh" panose="02030600000101010101" pitchFamily="18" charset="-127"/>
                <a:ea typeface="Calibri" panose="020F0502020204030204" pitchFamily="34" charset="0"/>
                <a:cs typeface="Times New Roman" panose="02020603050405020304" pitchFamily="18" charset="0"/>
              </a:rPr>
              <a:t>and tax breaks in a safe and quickly growing sector.  </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3200" u="sng" dirty="0" smtClean="0">
                <a:solidFill>
                  <a:srgbClr val="000000"/>
                </a:solidFill>
                <a:effectLst/>
                <a:latin typeface="Gungsuh" panose="02030600000101010101" pitchFamily="18" charset="-127"/>
                <a:cs typeface="Arial" panose="020B0604020202020204" pitchFamily="34" charset="0"/>
                <a:hlinkClick r:id="rId3"/>
              </a:rPr>
              <a:t>http://www.lisc.org/docs/events/031015_bonds_blackboards_agenda.pdf</a:t>
            </a:r>
            <a:endParaRPr lang="en-US" sz="3200" dirty="0"/>
          </a:p>
        </p:txBody>
      </p:sp>
    </p:spTree>
    <p:extLst>
      <p:ext uri="{BB962C8B-B14F-4D97-AF65-F5344CB8AC3E}">
        <p14:creationId xmlns:p14="http://schemas.microsoft.com/office/powerpoint/2010/main" val="594812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7230" y="1113262"/>
            <a:ext cx="10467833" cy="5293757"/>
          </a:xfrm>
          <a:prstGeom prst="rect">
            <a:avLst/>
          </a:prstGeom>
        </p:spPr>
        <p:txBody>
          <a:bodyPr wrap="square">
            <a:spAutoFit/>
          </a:bodyPr>
          <a:lstStyle/>
          <a:p>
            <a:r>
              <a:rPr lang="en-US" sz="3200" dirty="0" smtClean="0"/>
              <a:t>There are strong and overt ties between Wall Street, free market enterprise and the growth of the charter school agenda</a:t>
            </a:r>
          </a:p>
          <a:p>
            <a:r>
              <a:rPr lang="en-US" sz="3200" dirty="0" smtClean="0"/>
              <a:t>“</a:t>
            </a:r>
            <a:r>
              <a:rPr lang="en-US" sz="3200" dirty="0"/>
              <a:t>Many hedge funders and financiers contribute to state-level groups or to individual schools. Billionaire Carl Icahn founded the Bronx charter school named for him. Spencer Robertson, son of billionaire Julian Robertson, started PAVE Academy in Red Hook, NY</a:t>
            </a:r>
            <a:r>
              <a:rPr lang="en-US" sz="3200" dirty="0" smtClean="0"/>
              <a:t>. </a:t>
            </a:r>
          </a:p>
          <a:p>
            <a:r>
              <a:rPr lang="en-US" sz="3200" dirty="0" smtClean="0"/>
              <a:t>See </a:t>
            </a:r>
            <a:r>
              <a:rPr lang="en-US" sz="3200" dirty="0" err="1" smtClean="0"/>
              <a:t>Muckety</a:t>
            </a:r>
            <a:r>
              <a:rPr lang="en-US" sz="3200" dirty="0" smtClean="0"/>
              <a:t>:</a:t>
            </a:r>
          </a:p>
          <a:p>
            <a:r>
              <a:rPr lang="en-US" b="1" dirty="0" smtClean="0">
                <a:solidFill>
                  <a:srgbClr val="FF0000"/>
                </a:solidFill>
                <a:hlinkClick r:id="rId2"/>
              </a:rPr>
              <a:t>http</a:t>
            </a:r>
            <a:r>
              <a:rPr lang="en-US" b="1" dirty="0">
                <a:solidFill>
                  <a:srgbClr val="FF0000"/>
                </a:solidFill>
                <a:hlinkClick r:id="rId2"/>
              </a:rPr>
              <a:t>://</a:t>
            </a:r>
            <a:r>
              <a:rPr lang="en-US" b="1" dirty="0" smtClean="0">
                <a:solidFill>
                  <a:srgbClr val="FF0000"/>
                </a:solidFill>
                <a:hlinkClick r:id="rId2"/>
              </a:rPr>
              <a:t>news.muckety.com/2013/05/05/wall-street-charter-schools/42601</a:t>
            </a:r>
            <a:r>
              <a:rPr lang="en-US" b="1" dirty="0" smtClean="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109452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528" y="2749861"/>
            <a:ext cx="8402782" cy="3261470"/>
          </a:xfrm>
          <a:prstGeom prst="rect">
            <a:avLst/>
          </a:prstGeom>
        </p:spPr>
        <p:txBody>
          <a:bodyPr wrap="square">
            <a:spAutoFit/>
          </a:bodyPr>
          <a:lstStyle/>
          <a:p>
            <a:pPr>
              <a:lnSpc>
                <a:spcPct val="107000"/>
              </a:lnSpc>
              <a:spcAft>
                <a:spcPts val="800"/>
              </a:spcAft>
            </a:pPr>
            <a:r>
              <a:rPr lang="en-US" sz="36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Narrative CONTEXT:</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“choice” “status quo” “monopoly” “not defined by zip code”</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u="sng"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hlinkClick r:id="rId2"/>
              </a:rPr>
              <a:t>https://schoolchoiceweek.com/</a:t>
            </a:r>
            <a:r>
              <a:rPr lang="en-US" sz="36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http://intellectualconservative.com/wp-content/uploads/chrtrsch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8455" y="76974"/>
            <a:ext cx="4613563" cy="3875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4647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user.cloudfront.goodinc.com/community/etling/kipp-schools-chart.jpg"/>
          <p:cNvPicPr/>
          <p:nvPr/>
        </p:nvPicPr>
        <p:blipFill>
          <a:blip r:embed="rId2">
            <a:extLst>
              <a:ext uri="{28A0092B-C50C-407E-A947-70E740481C1C}">
                <a14:useLocalDpi xmlns:a14="http://schemas.microsoft.com/office/drawing/2010/main" val="0"/>
              </a:ext>
            </a:extLst>
          </a:blip>
          <a:srcRect/>
          <a:stretch>
            <a:fillRect/>
          </a:stretch>
        </p:blipFill>
        <p:spPr bwMode="auto">
          <a:xfrm>
            <a:off x="3408219" y="374073"/>
            <a:ext cx="5444836" cy="6296891"/>
          </a:xfrm>
          <a:prstGeom prst="rect">
            <a:avLst/>
          </a:prstGeom>
          <a:noFill/>
          <a:ln>
            <a:noFill/>
          </a:ln>
        </p:spPr>
      </p:pic>
    </p:spTree>
    <p:extLst>
      <p:ext uri="{BB962C8B-B14F-4D97-AF65-F5344CB8AC3E}">
        <p14:creationId xmlns:p14="http://schemas.microsoft.com/office/powerpoint/2010/main" val="1813327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6909" y="561109"/>
            <a:ext cx="10099964" cy="4834785"/>
          </a:xfrm>
          <a:prstGeom prst="rect">
            <a:avLst/>
          </a:prstGeom>
        </p:spPr>
        <p:txBody>
          <a:bodyPr wrap="square">
            <a:spAutoFit/>
          </a:bodyPr>
          <a:lstStyle/>
          <a:p>
            <a:pPr>
              <a:lnSpc>
                <a:spcPct val="107000"/>
              </a:lnSpc>
              <a:spcAft>
                <a:spcPts val="800"/>
              </a:spcAft>
            </a:pPr>
            <a:r>
              <a:rPr lang="en-US" sz="3200"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rPr>
              <a:t>ALEC is “born”: A corporate/legislative “partnership” which meets behind closed doors to craft state level legislation that serves corporate interests in the name of the “free market” –one of their main goals has been the </a:t>
            </a:r>
            <a:r>
              <a:rPr lang="en-US" sz="3200" b="1"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rPr>
              <a:t>privatization of public education</a:t>
            </a:r>
            <a:r>
              <a:rPr lang="en-US" sz="3200"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rPr>
              <a:t>. </a:t>
            </a:r>
            <a:r>
              <a:rPr lang="en-US" sz="3200" u="sng"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hlinkClick r:id="rId2"/>
              </a:rPr>
              <a:t>http://www.alec.org/alec-about/</a:t>
            </a:r>
            <a:r>
              <a:rPr lang="en-US" sz="3200" dirty="0" smtClean="0">
                <a:solidFill>
                  <a:srgbClr val="231F20"/>
                </a:solidFill>
                <a:effectLst/>
                <a:latin typeface="Gungsuh" panose="02030600000101010101" pitchFamily="18" charset="-127"/>
                <a:ea typeface="Calibri" panose="020F0502020204030204" pitchFamily="34" charset="0"/>
                <a:cs typeface="Times" panose="02020603050405020304" pitchFamily="18" charset="0"/>
              </a:rPr>
              <a:t> </a:t>
            </a:r>
            <a:r>
              <a:rPr lang="en-US" sz="32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ALEC was founded in 1973 in </a:t>
            </a:r>
            <a:r>
              <a:rPr lang="en-US" sz="3200" u="none" strike="noStrike" dirty="0" smtClean="0">
                <a:solidFill>
                  <a:srgbClr val="0B0080"/>
                </a:solidFill>
                <a:effectLst/>
                <a:latin typeface="Gungsuh" panose="02030600000101010101" pitchFamily="18" charset="-127"/>
                <a:ea typeface="Calibri" panose="020F0502020204030204" pitchFamily="34" charset="0"/>
                <a:cs typeface="Arial" panose="020B0604020202020204" pitchFamily="34" charset="0"/>
                <a:hlinkClick r:id="rId3" tooltip="Chicago"/>
              </a:rPr>
              <a:t>Chicago</a:t>
            </a:r>
            <a:r>
              <a:rPr lang="en-US" sz="3200" dirty="0" smtClean="0">
                <a:solidFill>
                  <a:srgbClr val="252525"/>
                </a:solidFill>
                <a:effectLst/>
                <a:latin typeface="Gungsuh" panose="02030600000101010101" pitchFamily="18" charset="-127"/>
                <a:ea typeface="Calibri" panose="020F0502020204030204" pitchFamily="34" charset="0"/>
                <a:cs typeface="Arial" panose="020B0604020202020204" pitchFamily="34" charset="0"/>
              </a:rPr>
              <a:t> as the "Conservative Caucus of State Legislators"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09544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1113" y="1322724"/>
            <a:ext cx="7593745" cy="649986"/>
          </a:xfrm>
          <a:prstGeom prst="rect">
            <a:avLst/>
          </a:prstGeom>
        </p:spPr>
        <p:txBody>
          <a:bodyPr wrap="none">
            <a:spAutoFit/>
          </a:bodyPr>
          <a:lstStyle/>
          <a:p>
            <a:pPr>
              <a:lnSpc>
                <a:spcPct val="107000"/>
              </a:lnSpc>
              <a:spcAft>
                <a:spcPts val="800"/>
              </a:spcAft>
            </a:pPr>
            <a:r>
              <a:rPr lang="en-US" sz="36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What does the research show?</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2385" y="2244436"/>
            <a:ext cx="5791200" cy="4343400"/>
          </a:xfrm>
          <a:prstGeom prst="rect">
            <a:avLst/>
          </a:prstGeom>
        </p:spPr>
      </p:pic>
    </p:spTree>
    <p:extLst>
      <p:ext uri="{BB962C8B-B14F-4D97-AF65-F5344CB8AC3E}">
        <p14:creationId xmlns:p14="http://schemas.microsoft.com/office/powerpoint/2010/main" val="231894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199" y="1122219"/>
            <a:ext cx="9892145" cy="4803559"/>
          </a:xfrm>
          <a:prstGeom prst="rect">
            <a:avLst/>
          </a:prstGeom>
        </p:spPr>
        <p:txBody>
          <a:bodyPr wrap="square">
            <a:spAutoFit/>
          </a:bodyPr>
          <a:lstStyle/>
          <a:p>
            <a:pPr>
              <a:lnSpc>
                <a:spcPct val="107000"/>
              </a:lnSpc>
              <a:spcAft>
                <a:spcPts val="800"/>
              </a:spcAft>
            </a:pPr>
            <a:r>
              <a:rPr lang="en-US" sz="3200"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A Stanford study (2009)</a:t>
            </a: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 </a:t>
            </a:r>
            <a:r>
              <a:rPr lang="en-US" sz="3200" dirty="0" smtClean="0">
                <a:effectLst/>
                <a:latin typeface="Gungsuh" panose="02030600000101010101" pitchFamily="18" charset="-127"/>
                <a:ea typeface="Calibri" panose="020F0502020204030204" pitchFamily="34" charset="0"/>
                <a:cs typeface="Times New Roman" panose="02020603050405020304" pitchFamily="18" charset="0"/>
              </a:rPr>
              <a:t>found that 17 percent of charter schools reported academic gains that were significantly better than traditional public schools, while </a:t>
            </a:r>
            <a:r>
              <a:rPr lang="en-US" sz="3200" dirty="0" smtClean="0">
                <a:solidFill>
                  <a:srgbClr val="FF0000"/>
                </a:solidFill>
                <a:effectLst/>
                <a:latin typeface="Gungsuh" panose="02030600000101010101" pitchFamily="18" charset="-127"/>
                <a:ea typeface="Calibri" panose="020F0502020204030204" pitchFamily="34" charset="0"/>
                <a:cs typeface="Times New Roman" panose="02020603050405020304" pitchFamily="18" charset="0"/>
              </a:rPr>
              <a:t>37 percent of charter schools showed gains that were worse </a:t>
            </a:r>
            <a:r>
              <a:rPr lang="en-US" sz="3200" dirty="0" smtClean="0">
                <a:effectLst/>
                <a:latin typeface="Gungsuh" panose="02030600000101010101" pitchFamily="18" charset="-127"/>
                <a:ea typeface="Calibri" panose="020F0502020204030204" pitchFamily="34" charset="0"/>
                <a:cs typeface="Times New Roman" panose="02020603050405020304" pitchFamily="18" charset="0"/>
              </a:rPr>
              <a:t>than their traditional public school counterparts, with 46 percent of charter schools demonstrating no significant difference.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17860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4109" y="1205345"/>
            <a:ext cx="8499764" cy="4661404"/>
          </a:xfrm>
          <a:prstGeom prst="rect">
            <a:avLst/>
          </a:prstGeom>
        </p:spPr>
        <p:txBody>
          <a:bodyPr wrap="square">
            <a:spAutoFit/>
          </a:bodyPr>
          <a:lstStyle/>
          <a:p>
            <a:pPr>
              <a:lnSpc>
                <a:spcPct val="107000"/>
              </a:lnSpc>
              <a:spcAft>
                <a:spcPts val="800"/>
              </a:spcAft>
            </a:pP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Profits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smtClean="0">
                <a:solidFill>
                  <a:srgbClr val="333333"/>
                </a:solidFill>
                <a:effectLst/>
                <a:latin typeface="Gungsuh" panose="02030600000101010101" pitchFamily="18" charset="-127"/>
                <a:cs typeface="Times New Roman" panose="02020603050405020304" pitchFamily="18" charset="0"/>
              </a:rPr>
              <a:t>“They are attracting yield-hungry investors who have pushed into riskier debt in search of better returns amid low interest rates.</a:t>
            </a:r>
            <a:r>
              <a:rPr lang="en-US" sz="3200" dirty="0" smtClean="0">
                <a:effectLst/>
              </a:rPr>
              <a:t>” </a:t>
            </a:r>
          </a:p>
          <a:p>
            <a:endParaRPr lang="en-US" sz="3200" dirty="0" smtClean="0">
              <a:effectLst/>
            </a:endParaRPr>
          </a:p>
          <a:p>
            <a:r>
              <a:rPr lang="en-US" sz="3200" u="sng" dirty="0" smtClean="0">
                <a:solidFill>
                  <a:srgbClr val="0563C1"/>
                </a:solidFill>
                <a:effectLst/>
                <a:hlinkClick r:id="rId2"/>
              </a:rPr>
              <a:t>http://www.wsj.com/articles/charter-schools-find-smarter-way-to-borrow-1419820840</a:t>
            </a:r>
            <a:endParaRPr lang="en-US" sz="3200" dirty="0"/>
          </a:p>
        </p:txBody>
      </p:sp>
      <p:pic>
        <p:nvPicPr>
          <p:cNvPr id="1026" name="Picture 2" descr="https://tse1.mm.bing.net/th?&amp;id=OIP.M185e643560bd45b5d2ae6a927e606f90o0&amp;w=300&amp;h=300&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5375" y="1709304"/>
            <a:ext cx="1905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14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982" y="789709"/>
            <a:ext cx="9331035" cy="5464316"/>
          </a:xfrm>
          <a:prstGeom prst="rect">
            <a:avLst/>
          </a:prstGeom>
        </p:spPr>
        <p:txBody>
          <a:bodyPr wrap="square">
            <a:spAutoFit/>
          </a:bodyPr>
          <a:lstStyle/>
          <a:p>
            <a:pPr>
              <a:lnSpc>
                <a:spcPct val="107000"/>
              </a:lnSpc>
              <a:spcAft>
                <a:spcPts val="800"/>
              </a:spcAft>
            </a:pP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High Attrition Rates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smtClean="0">
                <a:solidFill>
                  <a:srgbClr val="000000"/>
                </a:solidFill>
                <a:effectLst/>
                <a:latin typeface="Gungsuh" panose="02030600000101010101" pitchFamily="18" charset="-127"/>
                <a:ea typeface="Calibri" panose="020F0502020204030204" pitchFamily="34" charset="0"/>
                <a:cs typeface="Times New Roman" panose="02020603050405020304" pitchFamily="18" charset="0"/>
              </a:rPr>
              <a:t>KIPP charter middle schools enroll a significantly higher proportion of African-American students than the local school districts they draw from, but 40 percent of the black males they enroll leave between grades 6 and 8, says a </a:t>
            </a:r>
            <a:r>
              <a:rPr lang="en-US" sz="3200" b="1" u="none" strike="noStrike" dirty="0" smtClean="0">
                <a:solidFill>
                  <a:srgbClr val="336699"/>
                </a:solidFill>
                <a:effectLst/>
                <a:latin typeface="Gungsuh" panose="02030600000101010101" pitchFamily="18" charset="-127"/>
                <a:ea typeface="Calibri" panose="020F0502020204030204" pitchFamily="34" charset="0"/>
                <a:cs typeface="Times New Roman" panose="02020603050405020304" pitchFamily="18" charset="0"/>
                <a:hlinkClick r:id="rId2"/>
              </a:rPr>
              <a:t>new nationwide study</a:t>
            </a:r>
            <a:r>
              <a:rPr lang="en-US" sz="3200" dirty="0" smtClean="0">
                <a:solidFill>
                  <a:srgbClr val="000000"/>
                </a:solidFill>
                <a:effectLst/>
                <a:latin typeface="Gungsuh" panose="02030600000101010101" pitchFamily="18" charset="-127"/>
                <a:ea typeface="Calibri" panose="020F0502020204030204" pitchFamily="34" charset="0"/>
                <a:cs typeface="Times New Roman" panose="02020603050405020304" pitchFamily="18" charset="0"/>
              </a:rPr>
              <a:t> by researchers at Western Michigan University.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2388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2327" y="669767"/>
            <a:ext cx="10889673" cy="6188233"/>
          </a:xfrm>
          <a:prstGeom prst="rect">
            <a:avLst/>
          </a:prstGeom>
        </p:spPr>
        <p:txBody>
          <a:bodyPr wrap="square">
            <a:spAutoFit/>
          </a:bodyPr>
          <a:lstStyle/>
          <a:p>
            <a:pPr>
              <a:lnSpc>
                <a:spcPct val="107000"/>
              </a:lnSpc>
              <a:spcAft>
                <a:spcPts val="800"/>
              </a:spcAft>
            </a:pPr>
            <a:r>
              <a:rPr lang="en-US" sz="28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Fraud</a:t>
            </a:r>
            <a:endParaRPr lang="en-US"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1B1B1B"/>
                </a:solidFill>
                <a:effectLst/>
                <a:latin typeface="Gungsuh" panose="02030600000101010101" pitchFamily="18" charset="-127"/>
                <a:ea typeface="Calibri" panose="020F0502020204030204" pitchFamily="34" charset="0"/>
                <a:cs typeface="Times New Roman" panose="02020603050405020304" pitchFamily="18" charset="0"/>
              </a:rPr>
              <a:t>One report shows that over $100 million has been lost to fraud and abuse in the charter industry, because there is virtually no proactive oversight system in place to thwart unscrupulous or incompetent charter operators before they cheat the public. The actual amount of fraud and abuse the report uncovered totaled $136 million, and that was just in the 15 states they studied.</a:t>
            </a:r>
            <a:r>
              <a:rPr lang="en-US" sz="2800" dirty="0" smtClean="0">
                <a:effectLst/>
                <a:latin typeface="Gungsuh" panose="02030600000101010101" pitchFamily="18" charset="-127"/>
                <a:ea typeface="Calibri" panose="020F0502020204030204" pitchFamily="34" charset="0"/>
                <a:cs typeface="Times New Roman" panose="02020603050405020304" pitchFamily="18" charset="0"/>
              </a:rPr>
              <a:t> I</a:t>
            </a:r>
            <a:r>
              <a:rPr lang="en-US" sz="2800" dirty="0" smtClean="0">
                <a:solidFill>
                  <a:srgbClr val="363636"/>
                </a:solidFill>
                <a:effectLst/>
                <a:latin typeface="Gungsuh" panose="02030600000101010101" pitchFamily="18" charset="-127"/>
                <a:ea typeface="Calibri" panose="020F0502020204030204" pitchFamily="34" charset="0"/>
                <a:cs typeface="Times New Roman" panose="02020603050405020304" pitchFamily="18" charset="0"/>
              </a:rPr>
              <a:t>n just 15 of the 42 states that have charter schools, charter operators have used school funds illegally to buy personal luxuries for themselves, support their other businesses, and more. </a:t>
            </a:r>
            <a:r>
              <a:rPr lang="en-US" sz="2800" u="sng" dirty="0" smtClean="0">
                <a:solidFill>
                  <a:srgbClr val="1B1B1B"/>
                </a:solidFill>
                <a:effectLst/>
                <a:latin typeface="Calibri" panose="020F0502020204030204" pitchFamily="34" charset="0"/>
                <a:ea typeface="Calibri" panose="020F0502020204030204" pitchFamily="34" charset="0"/>
                <a:cs typeface="Times New Roman" panose="02020603050405020304" pitchFamily="18" charset="0"/>
                <a:hlinkClick r:id="rId2"/>
              </a:rPr>
              <a:t>http://integrityineducation.org/charter-fraud</a:t>
            </a:r>
            <a:r>
              <a:rPr lang="en-US" sz="1600" u="sng" dirty="0" smtClean="0">
                <a:solidFill>
                  <a:srgbClr val="1B1B1B"/>
                </a:solidFill>
                <a:effectLst/>
                <a:latin typeface="Calibri" panose="020F0502020204030204" pitchFamily="34" charset="0"/>
                <a:ea typeface="Calibri" panose="020F0502020204030204" pitchFamily="34" charset="0"/>
                <a:cs typeface="Times New Roman" panose="02020603050405020304" pitchFamily="18" charset="0"/>
                <a:hlinkClick r:id="rId2"/>
              </a:rPr>
              <a:t>/</a:t>
            </a:r>
            <a:r>
              <a:rPr lang="en-US" sz="1600" dirty="0" smtClean="0">
                <a:solidFill>
                  <a:srgbClr val="1B1B1B"/>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0529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982" y="436559"/>
            <a:ext cx="9850582" cy="5991256"/>
          </a:xfrm>
          <a:prstGeom prst="rect">
            <a:avLst/>
          </a:prstGeom>
        </p:spPr>
        <p:txBody>
          <a:bodyPr wrap="square">
            <a:spAutoFit/>
          </a:bodyPr>
          <a:lstStyle/>
          <a:p>
            <a:pPr>
              <a:lnSpc>
                <a:spcPct val="107000"/>
              </a:lnSpc>
              <a:spcAft>
                <a:spcPts val="800"/>
              </a:spcAft>
            </a:pPr>
            <a:r>
              <a:rPr lang="en-US" sz="32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Zero Tolerance</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smtClean="0">
                <a:solidFill>
                  <a:srgbClr val="000000"/>
                </a:solidFill>
                <a:effectLst/>
                <a:latin typeface="Gungsuh" panose="02030600000101010101" pitchFamily="18" charset="-127"/>
                <a:ea typeface="Calibri" panose="020F0502020204030204" pitchFamily="34" charset="0"/>
                <a:cs typeface="Times New Roman" panose="02020603050405020304" pitchFamily="18" charset="0"/>
              </a:rPr>
              <a:t>Charter schools also lead their traditional counterparts in a more disturbing trend: the number of students who are </a:t>
            </a:r>
            <a:r>
              <a:rPr lang="en-US" sz="3200" u="none" strike="noStrike" dirty="0" smtClean="0">
                <a:solidFill>
                  <a:srgbClr val="324FE1"/>
                </a:solidFill>
                <a:effectLst/>
                <a:latin typeface="Gungsuh" panose="02030600000101010101" pitchFamily="18" charset="-127"/>
                <a:ea typeface="Calibri" panose="020F0502020204030204" pitchFamily="34" charset="0"/>
                <a:cs typeface="Times New Roman" panose="02020603050405020304" pitchFamily="18" charset="0"/>
                <a:hlinkClick r:id="rId2"/>
              </a:rPr>
              <a:t>suspended or expelled</a:t>
            </a:r>
            <a:r>
              <a:rPr lang="en-US" sz="3200" dirty="0" smtClean="0">
                <a:solidFill>
                  <a:srgbClr val="000000"/>
                </a:solidFill>
                <a:effectLst/>
                <a:latin typeface="Gungsuh" panose="02030600000101010101" pitchFamily="18" charset="-127"/>
                <a:ea typeface="Calibri" panose="020F0502020204030204" pitchFamily="34" charset="0"/>
                <a:cs typeface="Times New Roman" panose="02020603050405020304" pitchFamily="18" charset="0"/>
              </a:rPr>
              <a:t> each year. Education Department statistics indicate minority students—specifically African American boys and girls—are several times more likely to face harsh punishments, such as out-of-school suspensions.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34853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0655" y="679634"/>
            <a:ext cx="10619509" cy="6122510"/>
          </a:xfrm>
          <a:prstGeom prst="rect">
            <a:avLst/>
          </a:prstGeom>
        </p:spPr>
        <p:txBody>
          <a:bodyPr wrap="square">
            <a:spAutoFit/>
          </a:bodyPr>
          <a:lstStyle/>
          <a:p>
            <a:pPr>
              <a:lnSpc>
                <a:spcPct val="107000"/>
              </a:lnSpc>
              <a:spcAft>
                <a:spcPts val="800"/>
              </a:spcAft>
            </a:pPr>
            <a:r>
              <a:rPr lang="en-US" sz="2400" b="1"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Segregation</a:t>
            </a: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“Choice”? A 2010 report by the UCLA-based Civil Rights Project, "</a:t>
            </a:r>
            <a:r>
              <a:rPr lang="en-US" sz="2400" u="none" strike="noStrike" dirty="0" smtClean="0">
                <a:solidFill>
                  <a:srgbClr val="F1602C"/>
                </a:solidFill>
                <a:effectLst/>
                <a:latin typeface="Gungsuh" panose="02030600000101010101" pitchFamily="18" charset="-127"/>
                <a:ea typeface="Calibri" panose="020F0502020204030204" pitchFamily="34" charset="0"/>
                <a:cs typeface="Arial" panose="020B0604020202020204" pitchFamily="34" charset="0"/>
                <a:hlinkClick r:id="rId2"/>
              </a:rPr>
              <a:t>Choice without Equity: Charter School Segregation and the Need for Civil Rights Standards</a:t>
            </a:r>
            <a:r>
              <a:rPr lang="en-US" sz="2400" dirty="0" smtClean="0">
                <a:solidFill>
                  <a:srgbClr val="000000"/>
                </a:solidFill>
                <a:effectLst/>
                <a:latin typeface="Gungsuh" panose="02030600000101010101" pitchFamily="18" charset="-127"/>
                <a:ea typeface="Calibri" panose="020F0502020204030204" pitchFamily="34" charset="0"/>
                <a:cs typeface="Arial" panose="020B0604020202020204" pitchFamily="34" charset="0"/>
              </a:rPr>
              <a:t>," uncovers some troublesome facts in this regard. “While segregation for blacks among all public schools has been increasing for nearly two decades, black students in charter schools are far more likely than their traditional public school counterparts to be educated in intensely segregated settings. At the national level, 70 percent of black charter school students attend intensely segregated minority charter schools (which enroll 90-100 percent of students from under-represented minority backgrounds), or twice as many as the share of intensely segregated black students in traditional public schools.”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6209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6419" y="551866"/>
            <a:ext cx="11263746" cy="5826595"/>
          </a:xfrm>
          <a:prstGeom prst="rect">
            <a:avLst/>
          </a:prstGeom>
        </p:spPr>
        <p:txBody>
          <a:bodyPr wrap="square">
            <a:spAutoFit/>
          </a:bodyPr>
          <a:lstStyle/>
          <a:p>
            <a:pPr>
              <a:lnSpc>
                <a:spcPct val="107000"/>
              </a:lnSpc>
              <a:spcAft>
                <a:spcPts val="800"/>
              </a:spcAft>
            </a:pPr>
            <a:r>
              <a:rPr lang="en-US" sz="2800" b="1" dirty="0" smtClean="0">
                <a:solidFill>
                  <a:srgbClr val="000000"/>
                </a:solidFill>
                <a:effectLst/>
                <a:latin typeface="Gungsuh" panose="02030600000101010101" pitchFamily="18" charset="-127"/>
                <a:ea typeface="Calibri" panose="020F0502020204030204" pitchFamily="34" charset="0"/>
                <a:cs typeface="Times New Roman" panose="02020603050405020304" pitchFamily="18" charset="0"/>
              </a:rPr>
              <a:t>       According the KKK’s own website:</a:t>
            </a:r>
            <a:endParaRPr lang="en-US" sz="2800" b="1"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effectLst/>
                <a:latin typeface="Gungsuh" panose="02030600000101010101" pitchFamily="18" charset="-127"/>
                <a:cs typeface="Times New Roman" panose="02020603050405020304" pitchFamily="18" charset="0"/>
              </a:rPr>
              <a:t>     Parents have been given a choice as to where to send their children and without government interference, many have selected schools with a student population that reflects the race of those children. In addition, many of these schools satisfy the children’s longing to identify with their racial history by incorporating cultural studies relating to their ethnicity. There is nothing wrong with this, yet some think it is terrible. In fact, the majority of people prefer to be around others who are like them. Even those who enjoy international travel and experiencing other cultures still, for the most part, live the rest of their life among those of similar racial background. Why does this make some social engineers so angry? It is only natural. Each race should have the right to determine their own affairs .</a:t>
            </a:r>
            <a:endParaRPr lang="en-US" sz="2400" dirty="0"/>
          </a:p>
        </p:txBody>
      </p:sp>
    </p:spTree>
    <p:extLst>
      <p:ext uri="{BB962C8B-B14F-4D97-AF65-F5344CB8AC3E}">
        <p14:creationId xmlns:p14="http://schemas.microsoft.com/office/powerpoint/2010/main" val="2896796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51</TotalTime>
  <Words>953</Words>
  <Application>Microsoft Office PowerPoint</Application>
  <PresentationFormat>Widescreen</PresentationFormat>
  <Paragraphs>50</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Gungsuh</vt:lpstr>
      <vt:lpstr>Times</vt:lpstr>
      <vt:lpstr>Times New Roman</vt:lpstr>
      <vt:lpstr>Tw Cen MT</vt:lpstr>
      <vt:lpstr>Droplet</vt:lpstr>
      <vt:lpstr>Charter Schools in 20 minutes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Schools in 20 minutes</dc:title>
  <dc:creator>Morna McNulty</dc:creator>
  <cp:lastModifiedBy>Morna McNulty</cp:lastModifiedBy>
  <cp:revision>10</cp:revision>
  <dcterms:created xsi:type="dcterms:W3CDTF">2015-10-16T03:55:15Z</dcterms:created>
  <dcterms:modified xsi:type="dcterms:W3CDTF">2017-04-22T05:18:36Z</dcterms:modified>
</cp:coreProperties>
</file>